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5" r:id="rId4"/>
    <p:sldId id="261" r:id="rId5"/>
    <p:sldId id="258" r:id="rId6"/>
    <p:sldId id="260" r:id="rId7"/>
    <p:sldId id="259" r:id="rId8"/>
    <p:sldId id="266" r:id="rId9"/>
    <p:sldId id="264" r:id="rId10"/>
    <p:sldId id="267" r:id="rId11"/>
    <p:sldId id="263" r:id="rId12"/>
    <p:sldId id="269" r:id="rId13"/>
    <p:sldId id="270" r:id="rId14"/>
    <p:sldId id="268" r:id="rId15"/>
    <p:sldId id="272" r:id="rId16"/>
    <p:sldId id="271" r:id="rId17"/>
    <p:sldId id="274" r:id="rId18"/>
    <p:sldId id="275" r:id="rId19"/>
    <p:sldId id="273" r:id="rId20"/>
    <p:sldId id="27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552" y="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575D4-6A92-4613-8274-48759A4B2E7F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EF84B-1240-44D1-B15D-4B13AC5BC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052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F84B-1240-44D1-B15D-4B13AC5BCC2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865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446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11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593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337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5399335" y="6320641"/>
            <a:ext cx="14590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900" b="0" i="0" dirty="0" smtClean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t>P-BROTHER</a:t>
            </a:r>
            <a:r>
              <a:rPr lang="en-US" altLang="zh-CN" sz="900" b="0" i="0" baseline="0" dirty="0" smtClean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t> PRESEBTATION</a:t>
            </a:r>
            <a:endParaRPr lang="ru-RU" altLang="zh-CN" sz="900" b="0" i="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154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5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69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33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368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67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404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69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5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4144D-AE78-42F4-AB3E-30763FE96959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223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682226" y="1712821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BVH + cluster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682226" y="2518364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Instance cull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46963" y="2369612"/>
            <a:ext cx="5406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对象级别</a:t>
            </a:r>
            <a:r>
              <a:rPr lang="zh-CN" altLang="en-US" sz="1400" dirty="0" smtClean="0"/>
              <a:t>的可见性剔除，可见对象的</a:t>
            </a:r>
            <a:r>
              <a:rPr lang="en-US" altLang="zh-CN" sz="1400" dirty="0" smtClean="0"/>
              <a:t>BVH root node </a:t>
            </a:r>
            <a:r>
              <a:rPr lang="zh-CN" altLang="en-US" sz="1400" dirty="0" smtClean="0"/>
              <a:t>存储在</a:t>
            </a:r>
            <a:r>
              <a:rPr lang="en-US" altLang="zh-CN" sz="1400" dirty="0"/>
              <a:t> </a:t>
            </a:r>
            <a:r>
              <a:rPr lang="en-US" altLang="zh-CN" sz="1400" dirty="0" err="1" smtClean="0"/>
              <a:t>CandidateNodesAndClusters</a:t>
            </a:r>
            <a:r>
              <a:rPr lang="zh-CN" altLang="en-US" sz="1400" dirty="0" smtClean="0"/>
              <a:t>中，输出一堆物体的</a:t>
            </a:r>
            <a:r>
              <a:rPr lang="en-US" altLang="zh-CN" sz="1400" dirty="0" smtClean="0"/>
              <a:t>BVH root node</a:t>
            </a:r>
            <a:endParaRPr lang="zh-CN" altLang="en-US" sz="1400" dirty="0"/>
          </a:p>
        </p:txBody>
      </p:sp>
      <p:sp>
        <p:nvSpPr>
          <p:cNvPr id="8" name="圆角矩形 7"/>
          <p:cNvSpPr/>
          <p:nvPr/>
        </p:nvSpPr>
        <p:spPr>
          <a:xfrm>
            <a:off x="2682225" y="3323907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BVH Node </a:t>
            </a:r>
            <a:r>
              <a:rPr lang="en-US" altLang="zh-CN" dirty="0"/>
              <a:t>C</a:t>
            </a:r>
            <a:r>
              <a:rPr lang="en-US" altLang="zh-CN" dirty="0" smtClean="0"/>
              <a:t>ull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946963" y="3249531"/>
            <a:ext cx="5406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处理</a:t>
            </a:r>
            <a:r>
              <a:rPr lang="en-US" altLang="zh-CN" sz="1400" dirty="0" smtClean="0"/>
              <a:t>BVH root node</a:t>
            </a:r>
            <a:r>
              <a:rPr lang="zh-CN" altLang="en-US" sz="1400" dirty="0" smtClean="0"/>
              <a:t>的子节点，并且进行层次遍历，最后到叶子节点输出</a:t>
            </a:r>
            <a:r>
              <a:rPr lang="en-US" altLang="zh-CN" sz="1400" dirty="0" smtClean="0"/>
              <a:t>cluster</a:t>
            </a:r>
            <a:endParaRPr lang="zh-CN" altLang="en-US" sz="1400" dirty="0"/>
          </a:p>
        </p:txBody>
      </p:sp>
      <p:sp>
        <p:nvSpPr>
          <p:cNvPr id="10" name="圆角矩形 9"/>
          <p:cNvSpPr/>
          <p:nvPr/>
        </p:nvSpPr>
        <p:spPr>
          <a:xfrm>
            <a:off x="2682225" y="4129450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Cluster Cull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946963" y="4055074"/>
            <a:ext cx="5406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对每一</a:t>
            </a:r>
            <a:r>
              <a:rPr lang="zh-CN" altLang="en-US" sz="1400" dirty="0" smtClean="0"/>
              <a:t>个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做</a:t>
            </a:r>
            <a:r>
              <a:rPr lang="en-US" altLang="zh-CN" sz="1400" dirty="0" smtClean="0"/>
              <a:t>culling</a:t>
            </a:r>
            <a:r>
              <a:rPr lang="zh-CN" altLang="en-US" sz="1400" dirty="0" smtClean="0"/>
              <a:t>，输出</a:t>
            </a:r>
            <a:r>
              <a:rPr lang="en-US" altLang="zh-CN" sz="1400" dirty="0" err="1" smtClean="0"/>
              <a:t>visibilityClusters</a:t>
            </a:r>
            <a:r>
              <a:rPr lang="zh-CN" altLang="en-US" sz="1400" dirty="0" smtClean="0"/>
              <a:t>，然后根据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的大小决定使用硬光栅化还是软光栅化</a:t>
            </a:r>
            <a:endParaRPr lang="zh-CN" altLang="en-US" sz="1400" dirty="0"/>
          </a:p>
        </p:txBody>
      </p:sp>
      <p:sp>
        <p:nvSpPr>
          <p:cNvPr id="12" name="圆角矩形 11"/>
          <p:cNvSpPr/>
          <p:nvPr/>
        </p:nvSpPr>
        <p:spPr>
          <a:xfrm>
            <a:off x="3857842" y="5009369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软光栅化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1850556" y="5009369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硬件光栅化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4" idx="2"/>
            <a:endCxn id="5" idx="0"/>
          </p:cNvCxnSpPr>
          <p:nvPr/>
        </p:nvCxnSpPr>
        <p:spPr>
          <a:xfrm>
            <a:off x="3513895" y="2087289"/>
            <a:ext cx="0" cy="43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2"/>
            <a:endCxn id="8" idx="0"/>
          </p:cNvCxnSpPr>
          <p:nvPr/>
        </p:nvCxnSpPr>
        <p:spPr>
          <a:xfrm flipH="1">
            <a:off x="3513894" y="2892832"/>
            <a:ext cx="1" cy="43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8" idx="2"/>
            <a:endCxn id="10" idx="0"/>
          </p:cNvCxnSpPr>
          <p:nvPr/>
        </p:nvCxnSpPr>
        <p:spPr>
          <a:xfrm>
            <a:off x="3513894" y="3698375"/>
            <a:ext cx="0" cy="43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0" idx="2"/>
            <a:endCxn id="12" idx="0"/>
          </p:cNvCxnSpPr>
          <p:nvPr/>
        </p:nvCxnSpPr>
        <p:spPr>
          <a:xfrm>
            <a:off x="3513894" y="4503918"/>
            <a:ext cx="1175617" cy="50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0" idx="2"/>
            <a:endCxn id="13" idx="0"/>
          </p:cNvCxnSpPr>
          <p:nvPr/>
        </p:nvCxnSpPr>
        <p:spPr>
          <a:xfrm flipH="1">
            <a:off x="2682225" y="4503918"/>
            <a:ext cx="831669" cy="50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413257" y="4865663"/>
            <a:ext cx="5697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在</a:t>
            </a:r>
            <a:r>
              <a:rPr lang="en-US" altLang="zh-CN" sz="1400" dirty="0" smtClean="0"/>
              <a:t>UE5</a:t>
            </a:r>
            <a:r>
              <a:rPr lang="zh-CN" altLang="en-US" sz="1400" dirty="0" smtClean="0"/>
              <a:t>的</a:t>
            </a:r>
            <a:r>
              <a:rPr lang="en-US" altLang="zh-CN" sz="1400" dirty="0" err="1" smtClean="0"/>
              <a:t>nanite</a:t>
            </a:r>
            <a:r>
              <a:rPr lang="zh-CN" altLang="en-US" sz="1400" dirty="0" smtClean="0"/>
              <a:t>里面，厉害的地方在于，他的</a:t>
            </a:r>
            <a:r>
              <a:rPr lang="en-US" altLang="zh-CN" sz="1400" dirty="0" smtClean="0"/>
              <a:t>BVH Node</a:t>
            </a:r>
            <a:r>
              <a:rPr lang="zh-CN" altLang="en-US" sz="1400" dirty="0" smtClean="0"/>
              <a:t>和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都是分组并且组成了一个</a:t>
            </a:r>
            <a:r>
              <a:rPr lang="en-US" altLang="zh-CN" sz="1400" dirty="0" smtClean="0"/>
              <a:t>GPU 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job system</a:t>
            </a:r>
            <a:r>
              <a:rPr lang="zh-CN" altLang="en-US" sz="1400" dirty="0" smtClean="0"/>
              <a:t>，以充分利用</a:t>
            </a:r>
            <a:r>
              <a:rPr lang="en-US" altLang="zh-CN" sz="1400" dirty="0" smtClean="0"/>
              <a:t>GPU</a:t>
            </a:r>
            <a:r>
              <a:rPr lang="zh-CN" altLang="en-US" sz="1400" dirty="0" smtClean="0"/>
              <a:t>实现负载均衡。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另外，其实</a:t>
            </a:r>
            <a:r>
              <a:rPr lang="en-US" altLang="zh-CN" sz="1400" dirty="0" err="1" smtClean="0"/>
              <a:t>Nanite</a:t>
            </a:r>
            <a:r>
              <a:rPr lang="zh-CN" altLang="en-US" sz="1400" dirty="0" smtClean="0"/>
              <a:t>就是实现了一套软的</a:t>
            </a:r>
            <a:r>
              <a:rPr lang="en-US" altLang="zh-CN" sz="1400" dirty="0" smtClean="0"/>
              <a:t>mesh </a:t>
            </a:r>
            <a:r>
              <a:rPr lang="en-US" altLang="zh-CN" sz="1400" dirty="0" err="1" smtClean="0"/>
              <a:t>shader</a:t>
            </a:r>
            <a:r>
              <a:rPr lang="zh-CN" altLang="en-US" sz="1400" dirty="0" smtClean="0"/>
              <a:t>（因为考虑到跨平台的特性），是</a:t>
            </a:r>
            <a:r>
              <a:rPr lang="en-US" altLang="zh-CN" sz="1400" dirty="0" smtClean="0"/>
              <a:t>GPU Driven</a:t>
            </a:r>
            <a:r>
              <a:rPr lang="zh-CN" altLang="en-US" sz="1400" dirty="0" smtClean="0"/>
              <a:t>的思路，用</a:t>
            </a:r>
            <a:r>
              <a:rPr lang="en-US" altLang="zh-CN" sz="1400" dirty="0" smtClean="0"/>
              <a:t>CS</a:t>
            </a:r>
            <a:r>
              <a:rPr lang="zh-CN" altLang="en-US" sz="1400" dirty="0" smtClean="0"/>
              <a:t>实现</a:t>
            </a:r>
            <a:r>
              <a:rPr lang="en-US" altLang="zh-CN" sz="1400" dirty="0" smtClean="0"/>
              <a:t>culling</a:t>
            </a:r>
            <a:r>
              <a:rPr lang="zh-CN" altLang="en-US" sz="1400" dirty="0" smtClean="0"/>
              <a:t>和软光栅小三角形，防止</a:t>
            </a:r>
            <a:r>
              <a:rPr lang="en-US" altLang="zh-CN" sz="1400" dirty="0" smtClean="0"/>
              <a:t>quad overdraw</a:t>
            </a:r>
            <a:endParaRPr lang="zh-CN" altLang="en-US" sz="1400" dirty="0"/>
          </a:p>
        </p:txBody>
      </p:sp>
      <p:sp>
        <p:nvSpPr>
          <p:cNvPr id="32" name="圆角矩形 31"/>
          <p:cNvSpPr/>
          <p:nvPr/>
        </p:nvSpPr>
        <p:spPr>
          <a:xfrm>
            <a:off x="2682224" y="963885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构建层级</a:t>
            </a:r>
            <a:r>
              <a:rPr lang="en-US" altLang="zh-CN" sz="1050" dirty="0" smtClean="0"/>
              <a:t> 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mesh index</a:t>
            </a:r>
            <a:r>
              <a:rPr lang="zh-CN" altLang="en-US" sz="1200" dirty="0" smtClean="0"/>
              <a:t>都是</a:t>
            </a:r>
            <a:r>
              <a:rPr lang="en-US" altLang="zh-CN" sz="1200" dirty="0" smtClean="0"/>
              <a:t>strip</a:t>
            </a:r>
            <a:endParaRPr lang="zh-CN" altLang="en-US" sz="1200" dirty="0"/>
          </a:p>
        </p:txBody>
      </p:sp>
      <p:sp>
        <p:nvSpPr>
          <p:cNvPr id="20" name="圆角矩形 19"/>
          <p:cNvSpPr/>
          <p:nvPr/>
        </p:nvSpPr>
        <p:spPr>
          <a:xfrm>
            <a:off x="2682224" y="214949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顶点</a:t>
            </a:r>
            <a:r>
              <a:rPr lang="zh-CN" altLang="en-US" sz="1400" dirty="0" smtClean="0"/>
              <a:t>属性量化压缩</a:t>
            </a:r>
            <a:endParaRPr lang="zh-CN" altLang="en-US" sz="1400" dirty="0"/>
          </a:p>
        </p:txBody>
      </p:sp>
      <p:sp>
        <p:nvSpPr>
          <p:cNvPr id="21" name="圆角矩形 20"/>
          <p:cNvSpPr/>
          <p:nvPr/>
        </p:nvSpPr>
        <p:spPr>
          <a:xfrm>
            <a:off x="4946963" y="1296683"/>
            <a:ext cx="1663337" cy="3744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为每一个</a:t>
            </a:r>
            <a:r>
              <a:rPr lang="en-US" altLang="zh-CN" sz="1050" dirty="0" smtClean="0"/>
              <a:t>cluster group</a:t>
            </a:r>
            <a:r>
              <a:rPr lang="zh-CN" altLang="en-US" sz="1050" dirty="0" smtClean="0"/>
              <a:t>构建</a:t>
            </a:r>
            <a:r>
              <a:rPr lang="en-US" altLang="zh-CN" sz="1050" dirty="0" smtClean="0"/>
              <a:t>page</a:t>
            </a:r>
            <a:r>
              <a:rPr lang="zh-CN" altLang="en-US" sz="1050" dirty="0" smtClean="0"/>
              <a:t>页表</a:t>
            </a:r>
            <a:endParaRPr lang="zh-CN" altLang="en-US" sz="1200" dirty="0"/>
          </a:p>
        </p:txBody>
      </p:sp>
      <p:cxnSp>
        <p:nvCxnSpPr>
          <p:cNvPr id="23" name="直接箭头连接符 22"/>
          <p:cNvCxnSpPr>
            <a:stCxn id="20" idx="2"/>
            <a:endCxn id="32" idx="0"/>
          </p:cNvCxnSpPr>
          <p:nvPr/>
        </p:nvCxnSpPr>
        <p:spPr>
          <a:xfrm>
            <a:off x="3513893" y="589417"/>
            <a:ext cx="0" cy="37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32" idx="2"/>
            <a:endCxn id="4" idx="0"/>
          </p:cNvCxnSpPr>
          <p:nvPr/>
        </p:nvCxnSpPr>
        <p:spPr>
          <a:xfrm>
            <a:off x="3513893" y="1338353"/>
            <a:ext cx="2" cy="37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32" idx="3"/>
            <a:endCxn id="21" idx="0"/>
          </p:cNvCxnSpPr>
          <p:nvPr/>
        </p:nvCxnSpPr>
        <p:spPr>
          <a:xfrm>
            <a:off x="4345561" y="1151119"/>
            <a:ext cx="1433071" cy="145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1" idx="2"/>
            <a:endCxn id="4" idx="3"/>
          </p:cNvCxnSpPr>
          <p:nvPr/>
        </p:nvCxnSpPr>
        <p:spPr>
          <a:xfrm flipH="1">
            <a:off x="4345563" y="1671151"/>
            <a:ext cx="1433069" cy="228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032665" y="1284690"/>
            <a:ext cx="3623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Page</a:t>
            </a:r>
            <a:r>
              <a:rPr lang="zh-CN" altLang="en-US" sz="1400" dirty="0" smtClean="0"/>
              <a:t>页表是可选的，主要用于提高</a:t>
            </a:r>
            <a:r>
              <a:rPr lang="en-US" altLang="zh-CN" sz="1400" dirty="0" smtClean="0"/>
              <a:t>cache</a:t>
            </a:r>
            <a:r>
              <a:rPr lang="zh-CN" altLang="en-US" sz="1400" dirty="0" smtClean="0"/>
              <a:t>命中率，构建的</a:t>
            </a:r>
            <a:r>
              <a:rPr lang="en-US" altLang="zh-CN" sz="1400" dirty="0" smtClean="0"/>
              <a:t>page</a:t>
            </a:r>
            <a:r>
              <a:rPr lang="zh-CN" altLang="en-US" sz="1400" dirty="0" smtClean="0"/>
              <a:t>可以存储到硬盘上</a:t>
            </a:r>
            <a:endParaRPr lang="zh-CN" altLang="en-US" sz="1400" dirty="0"/>
          </a:p>
        </p:txBody>
      </p:sp>
      <p:cxnSp>
        <p:nvCxnSpPr>
          <p:cNvPr id="36" name="直接箭头连接符 35"/>
          <p:cNvCxnSpPr>
            <a:stCxn id="13" idx="2"/>
            <a:endCxn id="53" idx="0"/>
          </p:cNvCxnSpPr>
          <p:nvPr/>
        </p:nvCxnSpPr>
        <p:spPr>
          <a:xfrm>
            <a:off x="2682225" y="5383837"/>
            <a:ext cx="831668" cy="28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2" idx="2"/>
            <a:endCxn id="53" idx="0"/>
          </p:cNvCxnSpPr>
          <p:nvPr/>
        </p:nvCxnSpPr>
        <p:spPr>
          <a:xfrm flipH="1">
            <a:off x="3513893" y="5383837"/>
            <a:ext cx="1175618" cy="28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9824395" y="6296790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传统管线</a:t>
            </a:r>
            <a:endParaRPr lang="zh-CN" altLang="en-US" dirty="0"/>
          </a:p>
        </p:txBody>
      </p:sp>
      <p:cxnSp>
        <p:nvCxnSpPr>
          <p:cNvPr id="48" name="直接箭头连接符 47"/>
          <p:cNvCxnSpPr>
            <a:endCxn id="47" idx="1"/>
          </p:cNvCxnSpPr>
          <p:nvPr/>
        </p:nvCxnSpPr>
        <p:spPr>
          <a:xfrm flipV="1">
            <a:off x="4345561" y="6484024"/>
            <a:ext cx="5478834" cy="5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601558" y="-69268"/>
            <a:ext cx="362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因为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拥有大量三角形，所以模型数据量会非常大，需要用到顶点属性的量化压缩</a:t>
            </a:r>
            <a:endParaRPr lang="zh-CN" altLang="en-US" sz="1200" dirty="0"/>
          </a:p>
        </p:txBody>
      </p:sp>
      <p:sp>
        <p:nvSpPr>
          <p:cNvPr id="52" name="文本框 51"/>
          <p:cNvSpPr txBox="1"/>
          <p:nvPr/>
        </p:nvSpPr>
        <p:spPr>
          <a:xfrm>
            <a:off x="4505763" y="647784"/>
            <a:ext cx="362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单个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并没有太多三角形，所以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中每个</a:t>
            </a:r>
            <a:r>
              <a:rPr lang="en-US" altLang="zh-CN" sz="1200" dirty="0" smtClean="0"/>
              <a:t>index</a:t>
            </a:r>
            <a:r>
              <a:rPr lang="zh-CN" altLang="en-US" sz="1200" dirty="0" smtClean="0"/>
              <a:t>大小占不满</a:t>
            </a:r>
            <a:r>
              <a:rPr lang="en-US" altLang="zh-CN" sz="1200" dirty="0" smtClean="0"/>
              <a:t>16bit</a:t>
            </a:r>
            <a:r>
              <a:rPr lang="zh-CN" altLang="en-US" sz="1200" dirty="0" smtClean="0"/>
              <a:t>，同时使用</a:t>
            </a:r>
            <a:r>
              <a:rPr lang="en-US" altLang="zh-CN" sz="1200" dirty="0" smtClean="0"/>
              <a:t>strip</a:t>
            </a:r>
            <a:r>
              <a:rPr lang="zh-CN" altLang="en-US" sz="1200" dirty="0" smtClean="0"/>
              <a:t>用来压缩数据。</a:t>
            </a:r>
            <a:endParaRPr lang="zh-CN" altLang="en-US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852749" y="991895"/>
            <a:ext cx="1485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N</a:t>
            </a:r>
            <a:r>
              <a:rPr lang="en-US" altLang="zh-CN" sz="1400" dirty="0" smtClean="0"/>
              <a:t>aniteBuilder.cpp</a:t>
            </a:r>
            <a:endParaRPr lang="zh-CN" altLang="en-US" sz="1400" dirty="0"/>
          </a:p>
        </p:txBody>
      </p:sp>
      <p:cxnSp>
        <p:nvCxnSpPr>
          <p:cNvPr id="38" name="直接连接符 37"/>
          <p:cNvCxnSpPr/>
          <p:nvPr/>
        </p:nvCxnSpPr>
        <p:spPr>
          <a:xfrm flipH="1">
            <a:off x="0" y="1515996"/>
            <a:ext cx="3513893" cy="6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852749" y="197667"/>
            <a:ext cx="1516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NaniteEncode.cpp</a:t>
            </a:r>
            <a:endParaRPr lang="zh-CN" altLang="en-US" sz="1400" dirty="0"/>
          </a:p>
        </p:txBody>
      </p:sp>
      <p:sp>
        <p:nvSpPr>
          <p:cNvPr id="41" name="文本框 40"/>
          <p:cNvSpPr txBox="1"/>
          <p:nvPr/>
        </p:nvSpPr>
        <p:spPr>
          <a:xfrm>
            <a:off x="0" y="552651"/>
            <a:ext cx="937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</a:rPr>
              <a:t>Developer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-1" y="3698375"/>
            <a:ext cx="804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</a:rPr>
              <a:t>Runtime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80855" y="3697167"/>
            <a:ext cx="1488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NaniteRender.cpp</a:t>
            </a:r>
            <a:endParaRPr lang="zh-CN" altLang="en-US" sz="1400" dirty="0"/>
          </a:p>
        </p:txBody>
      </p:sp>
      <p:sp>
        <p:nvSpPr>
          <p:cNvPr id="45" name="文本框 44"/>
          <p:cNvSpPr txBox="1"/>
          <p:nvPr/>
        </p:nvSpPr>
        <p:spPr>
          <a:xfrm>
            <a:off x="4689510" y="1705136"/>
            <a:ext cx="2363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NaniteStreamingManager.cpp</a:t>
            </a:r>
            <a:endParaRPr lang="zh-CN" altLang="en-US" sz="1400" dirty="0"/>
          </a:p>
        </p:txBody>
      </p:sp>
      <p:sp>
        <p:nvSpPr>
          <p:cNvPr id="2" name="矩形 1"/>
          <p:cNvSpPr/>
          <p:nvPr/>
        </p:nvSpPr>
        <p:spPr>
          <a:xfrm>
            <a:off x="2578798" y="1407060"/>
            <a:ext cx="18701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/>
              <a:t>NaniteDataDecode.ush</a:t>
            </a:r>
            <a:endParaRPr lang="en-US" altLang="zh-CN" sz="1400" dirty="0"/>
          </a:p>
        </p:txBody>
      </p:sp>
      <p:sp>
        <p:nvSpPr>
          <p:cNvPr id="49" name="文本框 48"/>
          <p:cNvSpPr txBox="1"/>
          <p:nvPr/>
        </p:nvSpPr>
        <p:spPr>
          <a:xfrm>
            <a:off x="892093" y="2551709"/>
            <a:ext cx="1555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InstanceCulling.usf</a:t>
            </a:r>
            <a:endParaRPr lang="zh-CN" altLang="en-US" sz="1400" dirty="0"/>
          </a:p>
        </p:txBody>
      </p:sp>
      <p:sp>
        <p:nvSpPr>
          <p:cNvPr id="50" name="文本框 49"/>
          <p:cNvSpPr txBox="1"/>
          <p:nvPr/>
        </p:nvSpPr>
        <p:spPr>
          <a:xfrm>
            <a:off x="942460" y="4149992"/>
            <a:ext cx="1455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ClusterCulling.usf</a:t>
            </a:r>
            <a:endParaRPr lang="zh-CN" altLang="en-US" sz="1400" dirty="0"/>
          </a:p>
        </p:txBody>
      </p:sp>
      <p:sp>
        <p:nvSpPr>
          <p:cNvPr id="53" name="圆角矩形 52"/>
          <p:cNvSpPr/>
          <p:nvPr/>
        </p:nvSpPr>
        <p:spPr>
          <a:xfrm>
            <a:off x="2682224" y="5672080"/>
            <a:ext cx="1663337" cy="377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Emit  Depth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3997762" y="6607547"/>
            <a:ext cx="156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MaterialCulling.usf</a:t>
            </a:r>
            <a:endParaRPr lang="zh-CN" altLang="en-US" sz="1400" dirty="0"/>
          </a:p>
        </p:txBody>
      </p:sp>
      <p:sp>
        <p:nvSpPr>
          <p:cNvPr id="55" name="圆角矩形 54"/>
          <p:cNvSpPr/>
          <p:nvPr/>
        </p:nvSpPr>
        <p:spPr>
          <a:xfrm>
            <a:off x="2682223" y="6293702"/>
            <a:ext cx="1663337" cy="377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Emit  Material Depth</a:t>
            </a:r>
            <a:endParaRPr lang="zh-CN" altLang="en-US" sz="1200" dirty="0"/>
          </a:p>
        </p:txBody>
      </p:sp>
      <p:cxnSp>
        <p:nvCxnSpPr>
          <p:cNvPr id="56" name="直接箭头连接符 55"/>
          <p:cNvCxnSpPr>
            <a:stCxn id="53" idx="2"/>
            <a:endCxn id="55" idx="0"/>
          </p:cNvCxnSpPr>
          <p:nvPr/>
        </p:nvCxnSpPr>
        <p:spPr>
          <a:xfrm flipH="1">
            <a:off x="3513892" y="6049238"/>
            <a:ext cx="1" cy="244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/>
          <p:cNvSpPr/>
          <p:nvPr/>
        </p:nvSpPr>
        <p:spPr>
          <a:xfrm>
            <a:off x="4855255" y="6293702"/>
            <a:ext cx="1663337" cy="377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Emit  </a:t>
            </a:r>
            <a:r>
              <a:rPr lang="en-US" altLang="zh-CN" sz="1200" dirty="0" err="1" smtClean="0"/>
              <a:t>GBuffer</a:t>
            </a:r>
            <a:endParaRPr lang="zh-CN" altLang="en-US" sz="1200" dirty="0"/>
          </a:p>
        </p:txBody>
      </p:sp>
      <p:sp>
        <p:nvSpPr>
          <p:cNvPr id="27" name="左大括号 26"/>
          <p:cNvSpPr/>
          <p:nvPr/>
        </p:nvSpPr>
        <p:spPr>
          <a:xfrm>
            <a:off x="2338276" y="1816438"/>
            <a:ext cx="343947" cy="24997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1281575" y="2846759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HZBCull.ush</a:t>
            </a:r>
            <a:endParaRPr lang="en-US" altLang="zh-CN" sz="1400" dirty="0" smtClean="0"/>
          </a:p>
          <a:p>
            <a:r>
              <a:rPr lang="en-US" altLang="zh-CN" sz="1400" dirty="0" err="1" smtClean="0"/>
              <a:t>Culling.ush</a:t>
            </a:r>
            <a:endParaRPr lang="zh-CN" altLang="en-US" sz="1400" dirty="0"/>
          </a:p>
        </p:txBody>
      </p:sp>
      <p:sp>
        <p:nvSpPr>
          <p:cNvPr id="59" name="文本框 58"/>
          <p:cNvSpPr txBox="1"/>
          <p:nvPr/>
        </p:nvSpPr>
        <p:spPr>
          <a:xfrm>
            <a:off x="4083606" y="4677131"/>
            <a:ext cx="1154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Rasterizer.usf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2392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软件光栅化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954920" y="6311959"/>
            <a:ext cx="7564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年前自己用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实现的软光栅：https</a:t>
            </a:r>
            <a:r>
              <a:rPr lang="zh-CN" altLang="en-US" dirty="0"/>
              <a:t>://github.com/Tianji95/RangeScanLine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32" y="1525842"/>
            <a:ext cx="6085176" cy="14965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6053" y="3772699"/>
            <a:ext cx="55377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400" dirty="0" smtClean="0"/>
              <a:t>从左到右扫描，记录所有交到的三角形的交点，记录一个</a:t>
            </a:r>
            <a:r>
              <a:rPr lang="en-US" altLang="zh-CN" sz="1400" dirty="0" smtClean="0"/>
              <a:t>list</a:t>
            </a:r>
          </a:p>
          <a:p>
            <a:pPr marL="342900" indent="-342900">
              <a:buAutoNum type="arabicPeriod"/>
            </a:pPr>
            <a:r>
              <a:rPr lang="zh-CN" altLang="en-US" sz="1400" dirty="0" smtClean="0"/>
              <a:t>对所有交点做排序，记录交点的</a:t>
            </a:r>
            <a:r>
              <a:rPr lang="en-US" altLang="zh-CN" sz="1400" dirty="0" err="1" smtClean="0"/>
              <a:t>ddx</a:t>
            </a:r>
            <a:r>
              <a:rPr lang="zh-CN" altLang="en-US" sz="1400" dirty="0" smtClean="0"/>
              <a:t>和</a:t>
            </a:r>
            <a:r>
              <a:rPr lang="en-US" altLang="zh-CN" sz="1400" dirty="0" err="1" smtClean="0"/>
              <a:t>ddy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zh-CN" altLang="en-US" sz="1400" dirty="0"/>
              <a:t>从左到</a:t>
            </a:r>
            <a:r>
              <a:rPr lang="zh-CN" altLang="en-US" sz="1400" dirty="0" smtClean="0"/>
              <a:t>右渲染，当前渲染点的属性等于前一个交点</a:t>
            </a:r>
            <a:r>
              <a:rPr lang="en-US" altLang="zh-CN" sz="1400" dirty="0" smtClean="0"/>
              <a:t>+</a:t>
            </a:r>
            <a:r>
              <a:rPr lang="en-US" altLang="zh-CN" sz="1400" dirty="0" err="1" smtClean="0"/>
              <a:t>ddx</a:t>
            </a:r>
            <a:r>
              <a:rPr lang="en-US" altLang="zh-CN" sz="1400" dirty="0" smtClean="0"/>
              <a:t>*distance</a:t>
            </a:r>
            <a:endParaRPr lang="zh-CN" altLang="en-US" sz="1400" dirty="0"/>
          </a:p>
        </p:txBody>
      </p:sp>
      <p:sp>
        <p:nvSpPr>
          <p:cNvPr id="6" name="文本框 5"/>
          <p:cNvSpPr txBox="1"/>
          <p:nvPr/>
        </p:nvSpPr>
        <p:spPr>
          <a:xfrm>
            <a:off x="8139012" y="2089449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区间</a:t>
            </a:r>
            <a:r>
              <a:rPr lang="zh-CN" altLang="en-US" dirty="0" smtClean="0"/>
              <a:t>扫描线算法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4553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顶点属性量化压缩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442" y="1361025"/>
            <a:ext cx="2505374" cy="1450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53" y="1394010"/>
            <a:ext cx="4258862" cy="34281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54667" y="4913273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21212"/>
                </a:solidFill>
                <a:latin typeface="-apple-system"/>
              </a:rPr>
              <a:t>GPU</a:t>
            </a:r>
            <a:r>
              <a:rPr lang="zh-CN" altLang="en-US" dirty="0" smtClean="0">
                <a:solidFill>
                  <a:srgbClr val="121212"/>
                </a:solidFill>
                <a:latin typeface="-apple-system"/>
              </a:rPr>
              <a:t>纹理压缩：</a:t>
            </a:r>
            <a:r>
              <a:rPr lang="en-US" altLang="zh-CN" dirty="0" smtClean="0">
                <a:solidFill>
                  <a:srgbClr val="121212"/>
                </a:solidFill>
                <a:latin typeface="-apple-system"/>
              </a:rPr>
              <a:t>ETC1</a:t>
            </a:r>
            <a:r>
              <a:rPr lang="zh-CN" altLang="en-US" dirty="0" smtClean="0">
                <a:solidFill>
                  <a:srgbClr val="121212"/>
                </a:solidFill>
                <a:latin typeface="-apple-system"/>
              </a:rPr>
              <a:t>方式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331778" y="300774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21212"/>
                </a:solidFill>
                <a:latin typeface="-apple-system"/>
              </a:rPr>
              <a:t>GPU</a:t>
            </a:r>
            <a:r>
              <a:rPr lang="zh-CN" altLang="en-US" dirty="0" smtClean="0">
                <a:solidFill>
                  <a:srgbClr val="121212"/>
                </a:solidFill>
                <a:latin typeface="-apple-system"/>
              </a:rPr>
              <a:t>纹理压缩：</a:t>
            </a:r>
            <a:r>
              <a:rPr lang="en-US" altLang="zh-CN" dirty="0" smtClean="0">
                <a:solidFill>
                  <a:srgbClr val="121212"/>
                </a:solidFill>
                <a:latin typeface="-apple-system"/>
              </a:rPr>
              <a:t>BC1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3049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682226" y="1712821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BVH + cluster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682226" y="2518364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Instance cull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46963" y="2369612"/>
            <a:ext cx="5406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对象级别</a:t>
            </a:r>
            <a:r>
              <a:rPr lang="zh-CN" altLang="en-US" sz="1400" dirty="0" smtClean="0"/>
              <a:t>的可见性剔除，可见对象的</a:t>
            </a:r>
            <a:r>
              <a:rPr lang="en-US" altLang="zh-CN" sz="1400" dirty="0" smtClean="0"/>
              <a:t>BVH root node </a:t>
            </a:r>
            <a:r>
              <a:rPr lang="zh-CN" altLang="en-US" sz="1400" dirty="0" smtClean="0"/>
              <a:t>存储在</a:t>
            </a:r>
            <a:r>
              <a:rPr lang="en-US" altLang="zh-CN" sz="1400" dirty="0"/>
              <a:t> </a:t>
            </a:r>
            <a:r>
              <a:rPr lang="en-US" altLang="zh-CN" sz="1400" dirty="0" err="1" smtClean="0"/>
              <a:t>CandidateNodesAndClusters</a:t>
            </a:r>
            <a:r>
              <a:rPr lang="zh-CN" altLang="en-US" sz="1400" dirty="0" smtClean="0"/>
              <a:t>中，输出一堆物体的</a:t>
            </a:r>
            <a:r>
              <a:rPr lang="en-US" altLang="zh-CN" sz="1400" dirty="0" smtClean="0"/>
              <a:t>BVH root node</a:t>
            </a:r>
            <a:endParaRPr lang="zh-CN" altLang="en-US" sz="1400" dirty="0"/>
          </a:p>
        </p:txBody>
      </p:sp>
      <p:sp>
        <p:nvSpPr>
          <p:cNvPr id="8" name="圆角矩形 7"/>
          <p:cNvSpPr/>
          <p:nvPr/>
        </p:nvSpPr>
        <p:spPr>
          <a:xfrm>
            <a:off x="2682225" y="3323907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BVH Node </a:t>
            </a:r>
            <a:r>
              <a:rPr lang="en-US" altLang="zh-CN" dirty="0"/>
              <a:t>C</a:t>
            </a:r>
            <a:r>
              <a:rPr lang="en-US" altLang="zh-CN" dirty="0" smtClean="0"/>
              <a:t>ull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946963" y="3249531"/>
            <a:ext cx="5406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处理</a:t>
            </a:r>
            <a:r>
              <a:rPr lang="en-US" altLang="zh-CN" sz="1400" dirty="0" smtClean="0"/>
              <a:t>BVH root node</a:t>
            </a:r>
            <a:r>
              <a:rPr lang="zh-CN" altLang="en-US" sz="1400" dirty="0" smtClean="0"/>
              <a:t>的子节点，并且进行层次遍历，最后到叶子节点输出</a:t>
            </a:r>
            <a:r>
              <a:rPr lang="en-US" altLang="zh-CN" sz="1400" dirty="0" smtClean="0"/>
              <a:t>cluster</a:t>
            </a:r>
            <a:endParaRPr lang="zh-CN" altLang="en-US" sz="1400" dirty="0"/>
          </a:p>
        </p:txBody>
      </p:sp>
      <p:sp>
        <p:nvSpPr>
          <p:cNvPr id="10" name="圆角矩形 9"/>
          <p:cNvSpPr/>
          <p:nvPr/>
        </p:nvSpPr>
        <p:spPr>
          <a:xfrm>
            <a:off x="2682225" y="4129450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Cluster Cull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946963" y="4055074"/>
            <a:ext cx="5406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对每一</a:t>
            </a:r>
            <a:r>
              <a:rPr lang="zh-CN" altLang="en-US" sz="1400" dirty="0" smtClean="0"/>
              <a:t>个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做</a:t>
            </a:r>
            <a:r>
              <a:rPr lang="en-US" altLang="zh-CN" sz="1400" dirty="0" smtClean="0"/>
              <a:t>culling</a:t>
            </a:r>
            <a:r>
              <a:rPr lang="zh-CN" altLang="en-US" sz="1400" dirty="0" smtClean="0"/>
              <a:t>，输出</a:t>
            </a:r>
            <a:r>
              <a:rPr lang="en-US" altLang="zh-CN" sz="1400" dirty="0" err="1" smtClean="0"/>
              <a:t>visibilityClusters</a:t>
            </a:r>
            <a:r>
              <a:rPr lang="zh-CN" altLang="en-US" sz="1400" dirty="0" smtClean="0"/>
              <a:t>，然后根据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的大小决定使用硬光栅化还是软光栅化</a:t>
            </a:r>
            <a:endParaRPr lang="zh-CN" altLang="en-US" sz="1400" dirty="0"/>
          </a:p>
        </p:txBody>
      </p:sp>
      <p:sp>
        <p:nvSpPr>
          <p:cNvPr id="12" name="圆角矩形 11"/>
          <p:cNvSpPr/>
          <p:nvPr/>
        </p:nvSpPr>
        <p:spPr>
          <a:xfrm>
            <a:off x="3857842" y="5009369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软光栅化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1850556" y="5009369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硬件光栅化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4" idx="2"/>
            <a:endCxn id="5" idx="0"/>
          </p:cNvCxnSpPr>
          <p:nvPr/>
        </p:nvCxnSpPr>
        <p:spPr>
          <a:xfrm>
            <a:off x="3513895" y="2087289"/>
            <a:ext cx="0" cy="43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2"/>
            <a:endCxn id="8" idx="0"/>
          </p:cNvCxnSpPr>
          <p:nvPr/>
        </p:nvCxnSpPr>
        <p:spPr>
          <a:xfrm flipH="1">
            <a:off x="3513894" y="2892832"/>
            <a:ext cx="1" cy="43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8" idx="2"/>
            <a:endCxn id="10" idx="0"/>
          </p:cNvCxnSpPr>
          <p:nvPr/>
        </p:nvCxnSpPr>
        <p:spPr>
          <a:xfrm>
            <a:off x="3513894" y="3698375"/>
            <a:ext cx="0" cy="43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0" idx="2"/>
            <a:endCxn id="12" idx="0"/>
          </p:cNvCxnSpPr>
          <p:nvPr/>
        </p:nvCxnSpPr>
        <p:spPr>
          <a:xfrm>
            <a:off x="3513894" y="4503918"/>
            <a:ext cx="1175617" cy="50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0" idx="2"/>
            <a:endCxn id="13" idx="0"/>
          </p:cNvCxnSpPr>
          <p:nvPr/>
        </p:nvCxnSpPr>
        <p:spPr>
          <a:xfrm flipH="1">
            <a:off x="2682225" y="4503918"/>
            <a:ext cx="831669" cy="50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413257" y="4865663"/>
            <a:ext cx="5697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在</a:t>
            </a:r>
            <a:r>
              <a:rPr lang="en-US" altLang="zh-CN" sz="1400" dirty="0" smtClean="0"/>
              <a:t>UE5</a:t>
            </a:r>
            <a:r>
              <a:rPr lang="zh-CN" altLang="en-US" sz="1400" dirty="0" smtClean="0"/>
              <a:t>的</a:t>
            </a:r>
            <a:r>
              <a:rPr lang="en-US" altLang="zh-CN" sz="1400" dirty="0" err="1" smtClean="0"/>
              <a:t>nanite</a:t>
            </a:r>
            <a:r>
              <a:rPr lang="zh-CN" altLang="en-US" sz="1400" dirty="0" smtClean="0"/>
              <a:t>里面，厉害的地方在于，他的</a:t>
            </a:r>
            <a:r>
              <a:rPr lang="en-US" altLang="zh-CN" sz="1400" dirty="0" smtClean="0"/>
              <a:t>BVH Node</a:t>
            </a:r>
            <a:r>
              <a:rPr lang="zh-CN" altLang="en-US" sz="1400" dirty="0" smtClean="0"/>
              <a:t>和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都是分组并且组成了一个</a:t>
            </a:r>
            <a:r>
              <a:rPr lang="en-US" altLang="zh-CN" sz="1400" dirty="0" smtClean="0"/>
              <a:t>GPU 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job system</a:t>
            </a:r>
            <a:r>
              <a:rPr lang="zh-CN" altLang="en-US" sz="1400" dirty="0" smtClean="0"/>
              <a:t>，以充分利用</a:t>
            </a:r>
            <a:r>
              <a:rPr lang="en-US" altLang="zh-CN" sz="1400" dirty="0" smtClean="0"/>
              <a:t>GPU</a:t>
            </a:r>
            <a:r>
              <a:rPr lang="zh-CN" altLang="en-US" sz="1400" dirty="0" smtClean="0"/>
              <a:t>实现负载均衡。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另外，其实</a:t>
            </a:r>
            <a:r>
              <a:rPr lang="en-US" altLang="zh-CN" sz="1400" dirty="0" err="1" smtClean="0"/>
              <a:t>Nanite</a:t>
            </a:r>
            <a:r>
              <a:rPr lang="zh-CN" altLang="en-US" sz="1400" dirty="0" smtClean="0"/>
              <a:t>就是实现了一套软的</a:t>
            </a:r>
            <a:r>
              <a:rPr lang="en-US" altLang="zh-CN" sz="1400" dirty="0" smtClean="0"/>
              <a:t>mesh </a:t>
            </a:r>
            <a:r>
              <a:rPr lang="en-US" altLang="zh-CN" sz="1400" dirty="0" err="1" smtClean="0"/>
              <a:t>shader</a:t>
            </a:r>
            <a:r>
              <a:rPr lang="zh-CN" altLang="en-US" sz="1400" dirty="0" smtClean="0"/>
              <a:t>（因为考虑到跨平台的特性），是</a:t>
            </a:r>
            <a:r>
              <a:rPr lang="en-US" altLang="zh-CN" sz="1400" dirty="0" smtClean="0"/>
              <a:t>GPU Driven</a:t>
            </a:r>
            <a:r>
              <a:rPr lang="zh-CN" altLang="en-US" sz="1400" dirty="0" smtClean="0"/>
              <a:t>的思路，用</a:t>
            </a:r>
            <a:r>
              <a:rPr lang="en-US" altLang="zh-CN" sz="1400" dirty="0" smtClean="0"/>
              <a:t>CS</a:t>
            </a:r>
            <a:r>
              <a:rPr lang="zh-CN" altLang="en-US" sz="1400" dirty="0" smtClean="0"/>
              <a:t>实现</a:t>
            </a:r>
            <a:r>
              <a:rPr lang="en-US" altLang="zh-CN" sz="1400" dirty="0" smtClean="0"/>
              <a:t>culling</a:t>
            </a:r>
            <a:r>
              <a:rPr lang="zh-CN" altLang="en-US" sz="1400" dirty="0" smtClean="0"/>
              <a:t>和软光栅小三角形，防止</a:t>
            </a:r>
            <a:r>
              <a:rPr lang="en-US" altLang="zh-CN" sz="1400" dirty="0" smtClean="0"/>
              <a:t>quad overdraw</a:t>
            </a:r>
            <a:endParaRPr lang="zh-CN" altLang="en-US" sz="1400" dirty="0"/>
          </a:p>
        </p:txBody>
      </p:sp>
      <p:sp>
        <p:nvSpPr>
          <p:cNvPr id="32" name="圆角矩形 31"/>
          <p:cNvSpPr/>
          <p:nvPr/>
        </p:nvSpPr>
        <p:spPr>
          <a:xfrm>
            <a:off x="2682224" y="963885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构建层级</a:t>
            </a:r>
            <a:r>
              <a:rPr lang="en-US" altLang="zh-CN" sz="1050" dirty="0" smtClean="0"/>
              <a:t> 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mesh index</a:t>
            </a:r>
            <a:r>
              <a:rPr lang="zh-CN" altLang="en-US" sz="1200" dirty="0" smtClean="0"/>
              <a:t>都是</a:t>
            </a:r>
            <a:r>
              <a:rPr lang="en-US" altLang="zh-CN" sz="1200" dirty="0" smtClean="0"/>
              <a:t>strip</a:t>
            </a:r>
            <a:endParaRPr lang="zh-CN" altLang="en-US" sz="1200" dirty="0"/>
          </a:p>
        </p:txBody>
      </p:sp>
      <p:sp>
        <p:nvSpPr>
          <p:cNvPr id="20" name="圆角矩形 19"/>
          <p:cNvSpPr/>
          <p:nvPr/>
        </p:nvSpPr>
        <p:spPr>
          <a:xfrm>
            <a:off x="2682224" y="214949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顶点</a:t>
            </a:r>
            <a:r>
              <a:rPr lang="zh-CN" altLang="en-US" sz="1400" dirty="0" smtClean="0"/>
              <a:t>属性量化压缩</a:t>
            </a:r>
            <a:endParaRPr lang="zh-CN" altLang="en-US" sz="1400" dirty="0"/>
          </a:p>
        </p:txBody>
      </p:sp>
      <p:sp>
        <p:nvSpPr>
          <p:cNvPr id="21" name="圆角矩形 20"/>
          <p:cNvSpPr/>
          <p:nvPr/>
        </p:nvSpPr>
        <p:spPr>
          <a:xfrm>
            <a:off x="4946963" y="1296683"/>
            <a:ext cx="1663337" cy="3744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为每一个</a:t>
            </a:r>
            <a:r>
              <a:rPr lang="en-US" altLang="zh-CN" sz="1050" dirty="0" smtClean="0"/>
              <a:t>cluster group</a:t>
            </a:r>
            <a:r>
              <a:rPr lang="zh-CN" altLang="en-US" sz="1050" dirty="0" smtClean="0"/>
              <a:t>构建</a:t>
            </a:r>
            <a:r>
              <a:rPr lang="en-US" altLang="zh-CN" sz="1050" dirty="0" smtClean="0"/>
              <a:t>page</a:t>
            </a:r>
            <a:r>
              <a:rPr lang="zh-CN" altLang="en-US" sz="1050" dirty="0" smtClean="0"/>
              <a:t>页表</a:t>
            </a:r>
            <a:endParaRPr lang="zh-CN" altLang="en-US" sz="1200" dirty="0"/>
          </a:p>
        </p:txBody>
      </p:sp>
      <p:cxnSp>
        <p:nvCxnSpPr>
          <p:cNvPr id="23" name="直接箭头连接符 22"/>
          <p:cNvCxnSpPr>
            <a:stCxn id="20" idx="2"/>
            <a:endCxn id="32" idx="0"/>
          </p:cNvCxnSpPr>
          <p:nvPr/>
        </p:nvCxnSpPr>
        <p:spPr>
          <a:xfrm>
            <a:off x="3513893" y="589417"/>
            <a:ext cx="0" cy="37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32" idx="2"/>
            <a:endCxn id="4" idx="0"/>
          </p:cNvCxnSpPr>
          <p:nvPr/>
        </p:nvCxnSpPr>
        <p:spPr>
          <a:xfrm>
            <a:off x="3513893" y="1338353"/>
            <a:ext cx="2" cy="37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32" idx="3"/>
            <a:endCxn id="21" idx="0"/>
          </p:cNvCxnSpPr>
          <p:nvPr/>
        </p:nvCxnSpPr>
        <p:spPr>
          <a:xfrm>
            <a:off x="4345561" y="1151119"/>
            <a:ext cx="1433071" cy="145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1" idx="2"/>
            <a:endCxn id="4" idx="3"/>
          </p:cNvCxnSpPr>
          <p:nvPr/>
        </p:nvCxnSpPr>
        <p:spPr>
          <a:xfrm flipH="1">
            <a:off x="4345563" y="1671151"/>
            <a:ext cx="1433069" cy="228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032665" y="1284690"/>
            <a:ext cx="3623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Page</a:t>
            </a:r>
            <a:r>
              <a:rPr lang="zh-CN" altLang="en-US" sz="1400" dirty="0" smtClean="0"/>
              <a:t>页表是可选的，主要用于提高</a:t>
            </a:r>
            <a:r>
              <a:rPr lang="en-US" altLang="zh-CN" sz="1400" dirty="0" smtClean="0"/>
              <a:t>cache</a:t>
            </a:r>
            <a:r>
              <a:rPr lang="zh-CN" altLang="en-US" sz="1400" dirty="0" smtClean="0"/>
              <a:t>命中率，构建的</a:t>
            </a:r>
            <a:r>
              <a:rPr lang="en-US" altLang="zh-CN" sz="1400" dirty="0" smtClean="0"/>
              <a:t>page</a:t>
            </a:r>
            <a:r>
              <a:rPr lang="zh-CN" altLang="en-US" sz="1400" dirty="0" smtClean="0"/>
              <a:t>可以存储到硬盘上</a:t>
            </a:r>
            <a:endParaRPr lang="zh-CN" altLang="en-US" sz="1400" dirty="0"/>
          </a:p>
        </p:txBody>
      </p:sp>
      <p:cxnSp>
        <p:nvCxnSpPr>
          <p:cNvPr id="36" name="直接箭头连接符 35"/>
          <p:cNvCxnSpPr>
            <a:stCxn id="13" idx="2"/>
            <a:endCxn id="53" idx="0"/>
          </p:cNvCxnSpPr>
          <p:nvPr/>
        </p:nvCxnSpPr>
        <p:spPr>
          <a:xfrm>
            <a:off x="2682225" y="5383837"/>
            <a:ext cx="831668" cy="28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2" idx="2"/>
            <a:endCxn id="53" idx="0"/>
          </p:cNvCxnSpPr>
          <p:nvPr/>
        </p:nvCxnSpPr>
        <p:spPr>
          <a:xfrm flipH="1">
            <a:off x="3513893" y="5383837"/>
            <a:ext cx="1175618" cy="28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9824395" y="6296790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传统管线</a:t>
            </a:r>
            <a:endParaRPr lang="zh-CN" altLang="en-US" dirty="0"/>
          </a:p>
        </p:txBody>
      </p:sp>
      <p:cxnSp>
        <p:nvCxnSpPr>
          <p:cNvPr id="48" name="直接箭头连接符 47"/>
          <p:cNvCxnSpPr>
            <a:endCxn id="47" idx="1"/>
          </p:cNvCxnSpPr>
          <p:nvPr/>
        </p:nvCxnSpPr>
        <p:spPr>
          <a:xfrm flipV="1">
            <a:off x="4345561" y="6484024"/>
            <a:ext cx="5478834" cy="5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601558" y="-69268"/>
            <a:ext cx="362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因为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拥有大量三角形，所以模型数据量会非常大，需要用到顶点属性的量化压缩</a:t>
            </a:r>
            <a:endParaRPr lang="zh-CN" altLang="en-US" sz="1200" dirty="0"/>
          </a:p>
        </p:txBody>
      </p:sp>
      <p:sp>
        <p:nvSpPr>
          <p:cNvPr id="52" name="文本框 51"/>
          <p:cNvSpPr txBox="1"/>
          <p:nvPr/>
        </p:nvSpPr>
        <p:spPr>
          <a:xfrm>
            <a:off x="4505763" y="647784"/>
            <a:ext cx="362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单个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并没有太多三角形，所以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中每个</a:t>
            </a:r>
            <a:r>
              <a:rPr lang="en-US" altLang="zh-CN" sz="1200" dirty="0" smtClean="0"/>
              <a:t>index</a:t>
            </a:r>
            <a:r>
              <a:rPr lang="zh-CN" altLang="en-US" sz="1200" dirty="0" smtClean="0"/>
              <a:t>大小占不满</a:t>
            </a:r>
            <a:r>
              <a:rPr lang="en-US" altLang="zh-CN" sz="1200" dirty="0" smtClean="0"/>
              <a:t>16bit</a:t>
            </a:r>
            <a:r>
              <a:rPr lang="zh-CN" altLang="en-US" sz="1200" dirty="0" smtClean="0"/>
              <a:t>，同时使用</a:t>
            </a:r>
            <a:r>
              <a:rPr lang="en-US" altLang="zh-CN" sz="1200" dirty="0" smtClean="0"/>
              <a:t>strip</a:t>
            </a:r>
            <a:r>
              <a:rPr lang="zh-CN" altLang="en-US" sz="1200" dirty="0" smtClean="0"/>
              <a:t>用来压缩数据。</a:t>
            </a:r>
            <a:endParaRPr lang="zh-CN" altLang="en-US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852749" y="991895"/>
            <a:ext cx="1485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N</a:t>
            </a:r>
            <a:r>
              <a:rPr lang="en-US" altLang="zh-CN" sz="1400" dirty="0" smtClean="0"/>
              <a:t>aniteBuilder.cpp</a:t>
            </a:r>
            <a:endParaRPr lang="zh-CN" altLang="en-US" sz="1400" dirty="0"/>
          </a:p>
        </p:txBody>
      </p:sp>
      <p:cxnSp>
        <p:nvCxnSpPr>
          <p:cNvPr id="38" name="直接连接符 37"/>
          <p:cNvCxnSpPr/>
          <p:nvPr/>
        </p:nvCxnSpPr>
        <p:spPr>
          <a:xfrm flipH="1">
            <a:off x="0" y="1515996"/>
            <a:ext cx="3513893" cy="6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852749" y="197667"/>
            <a:ext cx="1516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NaniteEncode.cpp</a:t>
            </a:r>
            <a:endParaRPr lang="zh-CN" altLang="en-US" sz="1400" dirty="0"/>
          </a:p>
        </p:txBody>
      </p:sp>
      <p:sp>
        <p:nvSpPr>
          <p:cNvPr id="41" name="文本框 40"/>
          <p:cNvSpPr txBox="1"/>
          <p:nvPr/>
        </p:nvSpPr>
        <p:spPr>
          <a:xfrm>
            <a:off x="0" y="552651"/>
            <a:ext cx="937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</a:rPr>
              <a:t>Developer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-1" y="3698375"/>
            <a:ext cx="804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</a:rPr>
              <a:t>Runtime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80855" y="3697167"/>
            <a:ext cx="1488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NaniteRender.cpp</a:t>
            </a:r>
            <a:endParaRPr lang="zh-CN" altLang="en-US" sz="1400" dirty="0"/>
          </a:p>
        </p:txBody>
      </p:sp>
      <p:sp>
        <p:nvSpPr>
          <p:cNvPr id="45" name="文本框 44"/>
          <p:cNvSpPr txBox="1"/>
          <p:nvPr/>
        </p:nvSpPr>
        <p:spPr>
          <a:xfrm>
            <a:off x="4689510" y="1705136"/>
            <a:ext cx="2363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NaniteStreamingManager.cpp</a:t>
            </a:r>
            <a:endParaRPr lang="zh-CN" altLang="en-US" sz="1400" dirty="0"/>
          </a:p>
        </p:txBody>
      </p:sp>
      <p:sp>
        <p:nvSpPr>
          <p:cNvPr id="2" name="矩形 1"/>
          <p:cNvSpPr/>
          <p:nvPr/>
        </p:nvSpPr>
        <p:spPr>
          <a:xfrm>
            <a:off x="2578798" y="1407060"/>
            <a:ext cx="18701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/>
              <a:t>NaniteDataDecode.ush</a:t>
            </a:r>
            <a:endParaRPr lang="en-US" altLang="zh-CN" sz="1400" dirty="0"/>
          </a:p>
        </p:txBody>
      </p:sp>
      <p:sp>
        <p:nvSpPr>
          <p:cNvPr id="49" name="文本框 48"/>
          <p:cNvSpPr txBox="1"/>
          <p:nvPr/>
        </p:nvSpPr>
        <p:spPr>
          <a:xfrm>
            <a:off x="892093" y="2551709"/>
            <a:ext cx="1555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InstanceCulling.usf</a:t>
            </a:r>
            <a:endParaRPr lang="zh-CN" altLang="en-US" sz="1400" dirty="0"/>
          </a:p>
        </p:txBody>
      </p:sp>
      <p:sp>
        <p:nvSpPr>
          <p:cNvPr id="50" name="文本框 49"/>
          <p:cNvSpPr txBox="1"/>
          <p:nvPr/>
        </p:nvSpPr>
        <p:spPr>
          <a:xfrm>
            <a:off x="942460" y="4149992"/>
            <a:ext cx="1455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ClusterCulling.usf</a:t>
            </a:r>
            <a:endParaRPr lang="zh-CN" altLang="en-US" sz="1400" dirty="0"/>
          </a:p>
        </p:txBody>
      </p:sp>
      <p:sp>
        <p:nvSpPr>
          <p:cNvPr id="53" name="圆角矩形 52"/>
          <p:cNvSpPr/>
          <p:nvPr/>
        </p:nvSpPr>
        <p:spPr>
          <a:xfrm>
            <a:off x="2682224" y="5672080"/>
            <a:ext cx="1663337" cy="377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Emit  Depth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3997762" y="6607547"/>
            <a:ext cx="156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MaterialCulling.usf</a:t>
            </a:r>
            <a:endParaRPr lang="zh-CN" altLang="en-US" sz="1400" dirty="0"/>
          </a:p>
        </p:txBody>
      </p:sp>
      <p:sp>
        <p:nvSpPr>
          <p:cNvPr id="55" name="圆角矩形 54"/>
          <p:cNvSpPr/>
          <p:nvPr/>
        </p:nvSpPr>
        <p:spPr>
          <a:xfrm>
            <a:off x="2682223" y="6293702"/>
            <a:ext cx="1663337" cy="377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Emit  Material Depth</a:t>
            </a:r>
            <a:endParaRPr lang="zh-CN" altLang="en-US" sz="1200" dirty="0"/>
          </a:p>
        </p:txBody>
      </p:sp>
      <p:cxnSp>
        <p:nvCxnSpPr>
          <p:cNvPr id="56" name="直接箭头连接符 55"/>
          <p:cNvCxnSpPr>
            <a:stCxn id="53" idx="2"/>
            <a:endCxn id="55" idx="0"/>
          </p:cNvCxnSpPr>
          <p:nvPr/>
        </p:nvCxnSpPr>
        <p:spPr>
          <a:xfrm flipH="1">
            <a:off x="3513892" y="6049238"/>
            <a:ext cx="1" cy="244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/>
          <p:cNvSpPr/>
          <p:nvPr/>
        </p:nvSpPr>
        <p:spPr>
          <a:xfrm>
            <a:off x="4855255" y="6293702"/>
            <a:ext cx="1663337" cy="377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Emit  </a:t>
            </a:r>
            <a:r>
              <a:rPr lang="en-US" altLang="zh-CN" sz="1200" dirty="0" err="1" smtClean="0"/>
              <a:t>GBuffer</a:t>
            </a:r>
            <a:endParaRPr lang="zh-CN" altLang="en-US" sz="1200" dirty="0"/>
          </a:p>
        </p:txBody>
      </p:sp>
      <p:sp>
        <p:nvSpPr>
          <p:cNvPr id="27" name="左大括号 26"/>
          <p:cNvSpPr/>
          <p:nvPr/>
        </p:nvSpPr>
        <p:spPr>
          <a:xfrm>
            <a:off x="2338276" y="1816438"/>
            <a:ext cx="343947" cy="24997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1281575" y="2846759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HZBCull.ush</a:t>
            </a:r>
            <a:endParaRPr lang="en-US" altLang="zh-CN" sz="1400" dirty="0" smtClean="0"/>
          </a:p>
          <a:p>
            <a:r>
              <a:rPr lang="en-US" altLang="zh-CN" sz="1400" dirty="0" err="1" smtClean="0"/>
              <a:t>Culling.ush</a:t>
            </a:r>
            <a:endParaRPr lang="zh-CN" altLang="en-US" sz="1400" dirty="0"/>
          </a:p>
        </p:txBody>
      </p:sp>
      <p:sp>
        <p:nvSpPr>
          <p:cNvPr id="59" name="文本框 58"/>
          <p:cNvSpPr txBox="1"/>
          <p:nvPr/>
        </p:nvSpPr>
        <p:spPr>
          <a:xfrm>
            <a:off x="4083606" y="4677131"/>
            <a:ext cx="1154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Rasterizer.usf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24595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69102" y="2238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目录结构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77160" y="2221540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CPU/CPP</a:t>
            </a:r>
            <a:r>
              <a:rPr lang="zh-CN" altLang="en-US" dirty="0" smtClean="0"/>
              <a:t>端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104560" y="2225946"/>
            <a:ext cx="15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GPU/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端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0" y="2933700"/>
            <a:ext cx="3143250" cy="3924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919" y="3527614"/>
            <a:ext cx="2195302" cy="298189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70028" y="2874577"/>
            <a:ext cx="115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Developer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958217" y="2749034"/>
            <a:ext cx="9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Runtime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919" y="3329387"/>
            <a:ext cx="2558133" cy="334993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9102" y="958601"/>
            <a:ext cx="11500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NaniteEncode.cpp </a:t>
            </a:r>
            <a:r>
              <a:rPr lang="zh-CN" altLang="en-US" sz="1400" dirty="0"/>
              <a:t>：去除退化三角形</a:t>
            </a:r>
            <a:r>
              <a:rPr lang="zh-CN" altLang="en-US" sz="1400" dirty="0" smtClean="0"/>
              <a:t>，构建所有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的材质属性范围，顶点属性量化压缩</a:t>
            </a:r>
            <a:r>
              <a:rPr lang="en-US" altLang="zh-CN" sz="1400" dirty="0" smtClean="0"/>
              <a:t>strip</a:t>
            </a:r>
            <a:r>
              <a:rPr lang="zh-CN" altLang="en-US" sz="1400" dirty="0" smtClean="0"/>
              <a:t>，分配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到</a:t>
            </a:r>
            <a:r>
              <a:rPr lang="en-US" altLang="zh-CN" sz="1400" dirty="0" smtClean="0"/>
              <a:t>page</a:t>
            </a:r>
            <a:r>
              <a:rPr lang="zh-CN" altLang="en-US" sz="1400" dirty="0" smtClean="0"/>
              <a:t>，构建</a:t>
            </a:r>
            <a:r>
              <a:rPr lang="en-US" altLang="zh-CN" sz="1400" dirty="0" err="1" smtClean="0"/>
              <a:t>clustergroup</a:t>
            </a:r>
            <a:r>
              <a:rPr lang="zh-CN" altLang="en-US" sz="1400" dirty="0" smtClean="0"/>
              <a:t>的层级结构</a:t>
            </a:r>
            <a:endParaRPr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69102" y="1394409"/>
            <a:ext cx="897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NaniteBuilder.cpp </a:t>
            </a:r>
            <a:r>
              <a:rPr lang="zh-CN" altLang="en-US" sz="1400" dirty="0" smtClean="0"/>
              <a:t>：切分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，用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构建层级结构，构建</a:t>
            </a:r>
            <a:r>
              <a:rPr lang="en-US" altLang="zh-CN" sz="1400" dirty="0" smtClean="0"/>
              <a:t>DAG</a:t>
            </a:r>
            <a:r>
              <a:rPr lang="zh-CN" altLang="en-US" sz="1400" dirty="0" smtClean="0"/>
              <a:t>，构建</a:t>
            </a:r>
            <a:r>
              <a:rPr lang="en-US" altLang="zh-CN" sz="1400" dirty="0" smtClean="0"/>
              <a:t>Coarse Representation</a:t>
            </a:r>
            <a:r>
              <a:rPr lang="zh-CN" altLang="en-US" sz="1400" dirty="0" smtClean="0"/>
              <a:t>代替静态网格数据</a:t>
            </a:r>
            <a:endParaRPr lang="zh-CN" altLang="en-US" sz="1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69102" y="1832002"/>
            <a:ext cx="8487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NaniteRender.cpp </a:t>
            </a:r>
            <a:r>
              <a:rPr lang="zh-CN" altLang="en-US" sz="1400" dirty="0" smtClean="0"/>
              <a:t>：控制渲染主流程，添加</a:t>
            </a:r>
            <a:r>
              <a:rPr lang="en-US" altLang="zh-CN" sz="1400" dirty="0" smtClean="0"/>
              <a:t>pass</a:t>
            </a:r>
            <a:r>
              <a:rPr lang="zh-CN" altLang="en-US" sz="1400" dirty="0"/>
              <a:t>、</a:t>
            </a:r>
            <a:r>
              <a:rPr lang="en-US" altLang="zh-CN" sz="1400" dirty="0" smtClean="0"/>
              <a:t>Emit </a:t>
            </a:r>
            <a:r>
              <a:rPr lang="en-US" altLang="zh-CN" sz="1400" dirty="0" err="1" smtClean="0"/>
              <a:t>depthtargets</a:t>
            </a:r>
            <a:r>
              <a:rPr lang="zh-CN" altLang="en-US" sz="1400" dirty="0" smtClean="0"/>
              <a:t>、控制软光栅化、</a:t>
            </a:r>
            <a:r>
              <a:rPr lang="en-US" altLang="zh-CN" sz="1400" dirty="0" smtClean="0"/>
              <a:t>culling</a:t>
            </a:r>
            <a:r>
              <a:rPr lang="zh-CN" altLang="en-US" sz="1400" dirty="0" smtClean="0"/>
              <a:t>的逻辑都在这里</a:t>
            </a:r>
            <a:endParaRPr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69103" y="2290518"/>
            <a:ext cx="3676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NaniteResources.cpp </a:t>
            </a:r>
            <a:r>
              <a:rPr lang="zh-CN" altLang="en-US" sz="1400" dirty="0" smtClean="0"/>
              <a:t>：控制资源管理，例如应用</a:t>
            </a:r>
            <a:r>
              <a:rPr lang="en-US" altLang="zh-CN" sz="1400" dirty="0"/>
              <a:t>RHI</a:t>
            </a:r>
            <a:r>
              <a:rPr lang="zh-CN" altLang="en-US" sz="1400" dirty="0" smtClean="0"/>
              <a:t>层来申请</a:t>
            </a:r>
            <a:r>
              <a:rPr lang="en-US" altLang="zh-CN" sz="1400" dirty="0" smtClean="0"/>
              <a:t>buffer</a:t>
            </a:r>
            <a:r>
              <a:rPr lang="zh-CN" altLang="en-US" sz="1400" dirty="0" smtClean="0"/>
              <a:t>，更新</a:t>
            </a:r>
            <a:r>
              <a:rPr lang="en-US" altLang="zh-CN" sz="1400" dirty="0" smtClean="0"/>
              <a:t>buffer</a:t>
            </a:r>
            <a:r>
              <a:rPr lang="zh-CN" altLang="en-US" sz="1400" dirty="0" smtClean="0"/>
              <a:t>等</a:t>
            </a:r>
            <a:endParaRPr lang="zh-CN" altLang="en-US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69103" y="2933700"/>
            <a:ext cx="3676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NaniteStreamingManager.cpp </a:t>
            </a:r>
            <a:r>
              <a:rPr lang="zh-CN" altLang="en-US" sz="1400" dirty="0" smtClean="0"/>
              <a:t>：基于</a:t>
            </a:r>
            <a:r>
              <a:rPr lang="en-US" altLang="zh-CN" sz="1400" dirty="0" smtClean="0"/>
              <a:t>Page</a:t>
            </a:r>
            <a:r>
              <a:rPr lang="zh-CN" altLang="en-US" sz="1400" dirty="0" smtClean="0"/>
              <a:t>的数据组织，管理页表</a:t>
            </a:r>
            <a:endParaRPr lang="zh-CN" altLang="en-US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569102" y="3678353"/>
            <a:ext cx="36767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NaniteVisualizationData.cpp </a:t>
            </a:r>
            <a:r>
              <a:rPr lang="zh-CN" altLang="en-US" sz="1400" dirty="0" smtClean="0"/>
              <a:t>：控制</a:t>
            </a:r>
            <a:r>
              <a:rPr lang="en-US" altLang="zh-CN" sz="1400" dirty="0" err="1" smtClean="0"/>
              <a:t>Nanite</a:t>
            </a:r>
            <a:r>
              <a:rPr lang="zh-CN" altLang="en-US" sz="1400" dirty="0" smtClean="0"/>
              <a:t>的各种不同可视化模式，例如三角形可视化模式，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可视化模式，</a:t>
            </a:r>
            <a:r>
              <a:rPr lang="en-US" altLang="zh-CN" sz="1400" dirty="0" smtClean="0"/>
              <a:t>primitive</a:t>
            </a:r>
            <a:r>
              <a:rPr lang="zh-CN" altLang="en-US" sz="1400" dirty="0" smtClean="0"/>
              <a:t>可视化模式等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569102" y="4700722"/>
            <a:ext cx="3676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/>
              <a:t>NaniteSceneProxy.h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：场景代理，定义了很多</a:t>
            </a:r>
            <a:r>
              <a:rPr lang="en-US" altLang="zh-CN" sz="1400" dirty="0" smtClean="0"/>
              <a:t>virtual</a:t>
            </a:r>
            <a:r>
              <a:rPr lang="zh-CN" altLang="en-US" sz="1400" dirty="0" smtClean="0"/>
              <a:t>的光追、距离场、</a:t>
            </a:r>
            <a:r>
              <a:rPr lang="en-US" altLang="zh-CN" sz="1400" dirty="0" smtClean="0"/>
              <a:t>GI</a:t>
            </a:r>
            <a:r>
              <a:rPr lang="zh-CN" altLang="en-US" sz="1400" dirty="0" smtClean="0"/>
              <a:t>、静态网格获取等接口。个人认为是一个对外封装的</a:t>
            </a:r>
            <a:r>
              <a:rPr lang="en-US" altLang="zh-CN" sz="1400" dirty="0" smtClean="0"/>
              <a:t>High Level</a:t>
            </a:r>
            <a:r>
              <a:rPr lang="zh-CN" altLang="en-US" sz="1400" dirty="0" smtClean="0"/>
              <a:t>接口，没有深入分析。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00192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NaniteEncode.cpp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73724" y="1119021"/>
            <a:ext cx="4348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RemoveDegenerateTriangles</a:t>
            </a:r>
            <a:r>
              <a:rPr lang="en-US" altLang="zh-CN" sz="1400" dirty="0" smtClean="0"/>
              <a:t>(Clusters) 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去除退化三角形</a:t>
            </a:r>
            <a:endParaRPr lang="en-US" altLang="zh-CN" sz="1400" dirty="0"/>
          </a:p>
        </p:txBody>
      </p:sp>
      <p:sp>
        <p:nvSpPr>
          <p:cNvPr id="6" name="文本框 5"/>
          <p:cNvSpPr txBox="1"/>
          <p:nvPr/>
        </p:nvSpPr>
        <p:spPr>
          <a:xfrm>
            <a:off x="773724" y="1728456"/>
            <a:ext cx="4882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BuildMaterialRanges</a:t>
            </a:r>
            <a:r>
              <a:rPr lang="en-US" altLang="zh-CN" sz="1400" dirty="0" smtClean="0"/>
              <a:t>(Clusters): </a:t>
            </a:r>
            <a:r>
              <a:rPr lang="zh-CN" altLang="en-US" sz="1400" dirty="0" smtClean="0"/>
              <a:t>把</a:t>
            </a:r>
            <a:r>
              <a:rPr lang="en-US" altLang="zh-CN" sz="1400" dirty="0" smtClean="0"/>
              <a:t>Material </a:t>
            </a:r>
            <a:r>
              <a:rPr lang="zh-CN" altLang="en-US" sz="1400" dirty="0" smtClean="0"/>
              <a:t>按照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计算范围</a:t>
            </a:r>
            <a:endParaRPr lang="en-US" altLang="zh-CN" sz="1400" dirty="0"/>
          </a:p>
        </p:txBody>
      </p:sp>
      <p:sp>
        <p:nvSpPr>
          <p:cNvPr id="7" name="文本框 6"/>
          <p:cNvSpPr txBox="1"/>
          <p:nvPr/>
        </p:nvSpPr>
        <p:spPr>
          <a:xfrm>
            <a:off x="773724" y="2337891"/>
            <a:ext cx="4908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ConstrainClusters</a:t>
            </a:r>
            <a:r>
              <a:rPr lang="en-US" altLang="zh-CN" sz="1400" dirty="0" smtClean="0"/>
              <a:t>(Groups</a:t>
            </a:r>
            <a:r>
              <a:rPr lang="en-US" altLang="zh-CN" sz="1400" dirty="0"/>
              <a:t>, </a:t>
            </a:r>
            <a:r>
              <a:rPr lang="en-US" altLang="zh-CN" sz="1400" dirty="0" smtClean="0"/>
              <a:t>Clusters)</a:t>
            </a:r>
            <a:r>
              <a:rPr lang="en-US" altLang="zh-CN" sz="1400" dirty="0"/>
              <a:t>: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对三角形的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做约束</a:t>
            </a:r>
            <a:endParaRPr lang="en-US" altLang="zh-CN" sz="1400" dirty="0"/>
          </a:p>
        </p:txBody>
      </p:sp>
      <p:sp>
        <p:nvSpPr>
          <p:cNvPr id="8" name="文本框 7"/>
          <p:cNvSpPr txBox="1"/>
          <p:nvPr/>
        </p:nvSpPr>
        <p:spPr>
          <a:xfrm>
            <a:off x="773723" y="2947326"/>
            <a:ext cx="5650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CalculateQuantizedPositionsUniformGrid</a:t>
            </a:r>
            <a:r>
              <a:rPr lang="en-US" altLang="zh-CN" sz="1400" dirty="0" smtClean="0"/>
              <a:t>(Clusters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MeshBounds</a:t>
            </a:r>
            <a:r>
              <a:rPr lang="en-US" altLang="zh-CN" sz="1400" dirty="0"/>
              <a:t>, </a:t>
            </a:r>
            <a:r>
              <a:rPr lang="en-US" altLang="zh-CN" sz="1400" dirty="0" smtClean="0"/>
              <a:t>Settings)</a:t>
            </a:r>
            <a:endParaRPr lang="en-US" altLang="zh-CN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789721" y="3556761"/>
            <a:ext cx="2733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PrintMaterialRangeStats</a:t>
            </a:r>
            <a:r>
              <a:rPr lang="en-US" altLang="zh-CN" sz="1400" dirty="0" smtClean="0"/>
              <a:t>(Clusters)</a:t>
            </a:r>
            <a:endParaRPr lang="en-US" altLang="zh-CN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773723" y="4166196"/>
            <a:ext cx="5762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CalculateEncodingInfos</a:t>
            </a:r>
            <a:r>
              <a:rPr lang="en-US" altLang="zh-CN" sz="1400" dirty="0"/>
              <a:t>(</a:t>
            </a:r>
            <a:r>
              <a:rPr lang="en-US" altLang="zh-CN" sz="1400" dirty="0" err="1"/>
              <a:t>EncodingInfos</a:t>
            </a:r>
            <a:r>
              <a:rPr lang="en-US" altLang="zh-CN" sz="1400" dirty="0"/>
              <a:t>, Clusters, </a:t>
            </a:r>
            <a:r>
              <a:rPr lang="en-US" altLang="zh-CN" sz="1400" dirty="0" err="1"/>
              <a:t>bHasColors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NumTexCoords</a:t>
            </a:r>
            <a:r>
              <a:rPr lang="en-US" altLang="zh-CN" sz="1400" dirty="0"/>
              <a:t>)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9721" y="4775631"/>
            <a:ext cx="5640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zh-CN" sz="1400" dirty="0"/>
              <a:t>AssignClustersToPages(Groups, Clusters, EncodingInfos, Pages, GroupParts)</a:t>
            </a:r>
            <a:endParaRPr lang="en-US" altLang="zh-CN" sz="1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89721" y="5385066"/>
            <a:ext cx="4754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BuildHierarchies</a:t>
            </a:r>
            <a:r>
              <a:rPr lang="en-US" altLang="zh-CN" sz="1400" dirty="0"/>
              <a:t>(Resources, Groups, </a:t>
            </a:r>
            <a:r>
              <a:rPr lang="en-US" altLang="zh-CN" sz="1400" dirty="0" err="1"/>
              <a:t>GroupParts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NumMeshes</a:t>
            </a:r>
            <a:r>
              <a:rPr lang="en-US" altLang="zh-CN" sz="1400" dirty="0"/>
              <a:t>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89721" y="5994501"/>
            <a:ext cx="6845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zh-CN" sz="1400" dirty="0"/>
              <a:t>WritePages(Resources, Pages, Groups, GroupParts, Clusters, EncodingInfos, NumTexCoords)</a:t>
            </a:r>
            <a:endParaRPr lang="en-US" altLang="zh-CN" sz="1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326" y="265801"/>
            <a:ext cx="2790642" cy="17064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24798" y="353236"/>
            <a:ext cx="3051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因为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material</a:t>
            </a:r>
            <a:r>
              <a:rPr lang="zh-CN" altLang="en-US" sz="1200" dirty="0" smtClean="0"/>
              <a:t>是</a:t>
            </a:r>
            <a:r>
              <a:rPr lang="en-US" altLang="zh-CN" sz="1200" dirty="0" smtClean="0"/>
              <a:t>screen space</a:t>
            </a:r>
            <a:r>
              <a:rPr lang="zh-CN" altLang="en-US" sz="1200" dirty="0" smtClean="0"/>
              <a:t>的，所以每一个材质都需要一个</a:t>
            </a:r>
            <a:r>
              <a:rPr lang="en-US" altLang="zh-CN" sz="1200" dirty="0" smtClean="0"/>
              <a:t>pass</a:t>
            </a:r>
            <a:r>
              <a:rPr lang="zh-CN" altLang="en-US" sz="1200" dirty="0" smtClean="0"/>
              <a:t>去绘制，实际上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是把屏幕分成了</a:t>
            </a:r>
            <a:r>
              <a:rPr lang="en-US" altLang="zh-CN" sz="1200" dirty="0" smtClean="0"/>
              <a:t>8x8</a:t>
            </a:r>
            <a:r>
              <a:rPr lang="zh-CN" altLang="en-US" sz="1200" dirty="0" smtClean="0"/>
              <a:t>的块，然后分块统计</a:t>
            </a:r>
            <a:r>
              <a:rPr lang="en-US" altLang="zh-CN" sz="1200" dirty="0" smtClean="0"/>
              <a:t>material</a:t>
            </a:r>
            <a:r>
              <a:rPr lang="zh-CN" altLang="en-US" sz="1200" dirty="0" smtClean="0"/>
              <a:t>的种类，这个排序就是为了在</a:t>
            </a:r>
            <a:r>
              <a:rPr lang="en-US" altLang="zh-CN" sz="1200" dirty="0" smtClean="0"/>
              <a:t>GPU</a:t>
            </a:r>
            <a:r>
              <a:rPr lang="zh-CN" altLang="en-US" sz="1200" dirty="0" smtClean="0"/>
              <a:t>上快速计算</a:t>
            </a:r>
            <a:r>
              <a:rPr lang="en-US" altLang="zh-CN" sz="1200" dirty="0" smtClean="0"/>
              <a:t>material</a:t>
            </a:r>
            <a:r>
              <a:rPr lang="zh-CN" altLang="en-US" sz="1200" dirty="0" smtClean="0"/>
              <a:t>的范围</a:t>
            </a:r>
            <a:endParaRPr lang="en-US" altLang="zh-CN" sz="1200" dirty="0" smtClean="0"/>
          </a:p>
        </p:txBody>
      </p:sp>
      <p:cxnSp>
        <p:nvCxnSpPr>
          <p:cNvPr id="18" name="直接箭头连接符 17"/>
          <p:cNvCxnSpPr>
            <a:stCxn id="6" idx="3"/>
            <a:endCxn id="16" idx="1"/>
          </p:cNvCxnSpPr>
          <p:nvPr/>
        </p:nvCxnSpPr>
        <p:spPr>
          <a:xfrm flipV="1">
            <a:off x="5656471" y="861068"/>
            <a:ext cx="368327" cy="1021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932452" y="2051375"/>
            <a:ext cx="582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这里将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约束为只使用最高</a:t>
            </a:r>
            <a:r>
              <a:rPr lang="en-US" altLang="zh-CN" sz="1200" dirty="0" smtClean="0"/>
              <a:t>index</a:t>
            </a:r>
            <a:r>
              <a:rPr lang="zh-CN" altLang="en-US" sz="1200" dirty="0" smtClean="0"/>
              <a:t>为索引的固定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大小，然后用模拟退火算法对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里面的三角形排序做优化。再把过多顶点（大于</a:t>
            </a:r>
            <a:r>
              <a:rPr lang="en-US" altLang="zh-CN" sz="1200" dirty="0" smtClean="0"/>
              <a:t>256</a:t>
            </a:r>
            <a:r>
              <a:rPr lang="zh-CN" altLang="en-US" sz="1200" dirty="0" smtClean="0"/>
              <a:t>）的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拆分开。</a:t>
            </a:r>
            <a:endParaRPr lang="en-US" altLang="zh-CN" sz="1200" dirty="0" smtClean="0"/>
          </a:p>
        </p:txBody>
      </p:sp>
      <p:cxnSp>
        <p:nvCxnSpPr>
          <p:cNvPr id="21" name="直接箭头连接符 20"/>
          <p:cNvCxnSpPr>
            <a:stCxn id="7" idx="3"/>
            <a:endCxn id="20" idx="1"/>
          </p:cNvCxnSpPr>
          <p:nvPr/>
        </p:nvCxnSpPr>
        <p:spPr>
          <a:xfrm flipV="1">
            <a:off x="5682375" y="2282208"/>
            <a:ext cx="250077" cy="20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424694" y="2954458"/>
            <a:ext cx="582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这里是对</a:t>
            </a:r>
            <a:r>
              <a:rPr lang="en-US" altLang="zh-CN" sz="1200" dirty="0" smtClean="0"/>
              <a:t>position</a:t>
            </a:r>
            <a:r>
              <a:rPr lang="zh-CN" altLang="en-US" sz="1200" dirty="0" smtClean="0"/>
              <a:t>按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做最简单的量化压缩，因为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的三角形很小，所以量化压缩对最终的画质影响不会太大</a:t>
            </a:r>
            <a:endParaRPr lang="en-US" altLang="zh-CN" sz="1200" dirty="0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6536006" y="4089251"/>
            <a:ext cx="582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计算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的头（类似于文件头信息），给</a:t>
            </a:r>
            <a:r>
              <a:rPr lang="en-US" altLang="zh-CN" sz="1200" dirty="0" smtClean="0"/>
              <a:t>GPU</a:t>
            </a:r>
            <a:r>
              <a:rPr lang="zh-CN" altLang="en-US" sz="1200" dirty="0" smtClean="0"/>
              <a:t>使用，包括颜色范围、材质范围、</a:t>
            </a:r>
            <a:endParaRPr lang="en-US" altLang="zh-CN" sz="1200" dirty="0" smtClean="0"/>
          </a:p>
          <a:p>
            <a:r>
              <a:rPr lang="en-US" altLang="zh-CN" sz="1200" dirty="0" err="1" smtClean="0"/>
              <a:t>ddv</a:t>
            </a:r>
            <a:r>
              <a:rPr lang="zh-CN" altLang="en-US" sz="1200" dirty="0" smtClean="0"/>
              <a:t>、</a:t>
            </a:r>
            <a:r>
              <a:rPr lang="en-US" altLang="zh-CN" sz="1200" dirty="0" err="1" smtClean="0"/>
              <a:t>ddu</a:t>
            </a:r>
            <a:endParaRPr lang="en-US" altLang="zh-CN" sz="1200" dirty="0" smtClean="0"/>
          </a:p>
        </p:txBody>
      </p:sp>
      <p:sp>
        <p:nvSpPr>
          <p:cNvPr id="26" name="文本框 25"/>
          <p:cNvSpPr txBox="1"/>
          <p:nvPr/>
        </p:nvSpPr>
        <p:spPr>
          <a:xfrm>
            <a:off x="6536006" y="4742458"/>
            <a:ext cx="3068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把上面的数据做一个页表，页表格式如下：</a:t>
            </a:r>
            <a:endParaRPr lang="en-US" altLang="zh-CN" sz="1200" dirty="0" smtClean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379" y="4473973"/>
            <a:ext cx="1636496" cy="971827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5544421" y="5187918"/>
            <a:ext cx="4296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把所有的</a:t>
            </a:r>
            <a:r>
              <a:rPr lang="en-US" altLang="zh-CN" sz="1200" dirty="0" smtClean="0"/>
              <a:t>cluster</a:t>
            </a:r>
            <a:r>
              <a:rPr lang="zh-CN" altLang="en-US" sz="1200" dirty="0"/>
              <a:t> </a:t>
            </a:r>
            <a:r>
              <a:rPr lang="en-US" altLang="zh-CN" sz="1200" dirty="0" smtClean="0"/>
              <a:t>build </a:t>
            </a:r>
            <a:r>
              <a:rPr lang="zh-CN" altLang="en-US" sz="1200" dirty="0" smtClean="0"/>
              <a:t>成一个</a:t>
            </a:r>
            <a:r>
              <a:rPr lang="en-US" altLang="zh-CN" sz="1200" dirty="0" smtClean="0"/>
              <a:t>hierarchy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LOD</a:t>
            </a:r>
            <a:r>
              <a:rPr lang="zh-CN" altLang="en-US" sz="1200" dirty="0" smtClean="0"/>
              <a:t>，这里的</a:t>
            </a:r>
            <a:r>
              <a:rPr lang="en-US" altLang="zh-CN" sz="1200" dirty="0" smtClean="0"/>
              <a:t>build</a:t>
            </a:r>
            <a:r>
              <a:rPr lang="zh-CN" altLang="en-US" sz="1200" dirty="0" smtClean="0"/>
              <a:t>用到</a:t>
            </a:r>
            <a:r>
              <a:rPr lang="zh-CN" altLang="en-US" sz="1200" dirty="0" smtClean="0"/>
              <a:t>了简</a:t>
            </a:r>
            <a:r>
              <a:rPr lang="zh-CN" altLang="en-US" sz="1200" dirty="0" smtClean="0"/>
              <a:t>模的</a:t>
            </a:r>
            <a:r>
              <a:rPr lang="zh-CN" altLang="en-US" sz="1200" dirty="0" smtClean="0"/>
              <a:t>算法（）。这里</a:t>
            </a:r>
            <a:r>
              <a:rPr lang="en-US" altLang="zh-CN" sz="1200" dirty="0" smtClean="0"/>
              <a:t>hierarchy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并不是说把所有三角形分成大大小小的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，而是类似</a:t>
            </a:r>
            <a:r>
              <a:rPr lang="en-US" altLang="zh-CN" sz="1200" dirty="0" smtClean="0"/>
              <a:t>LOD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，低一级的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还是原来的形状，但是面片数少了</a:t>
            </a:r>
            <a:endParaRPr lang="en-US" altLang="zh-CN" sz="1200" dirty="0" smtClean="0"/>
          </a:p>
        </p:txBody>
      </p:sp>
      <p:sp>
        <p:nvSpPr>
          <p:cNvPr id="29" name="文本框 28"/>
          <p:cNvSpPr txBox="1"/>
          <p:nvPr/>
        </p:nvSpPr>
        <p:spPr>
          <a:xfrm>
            <a:off x="7711059" y="6090938"/>
            <a:ext cx="3068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把层级</a:t>
            </a:r>
            <a:r>
              <a:rPr lang="en-US" altLang="zh-CN" sz="1200" dirty="0" err="1" smtClean="0"/>
              <a:t>lod</a:t>
            </a:r>
            <a:r>
              <a:rPr lang="zh-CN" altLang="en-US" sz="1200" dirty="0" smtClean="0"/>
              <a:t>的数据也写到页表里面</a:t>
            </a:r>
            <a:endParaRPr lang="en-US" altLang="zh-CN" sz="12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7673" y="5593061"/>
            <a:ext cx="1866151" cy="8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12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854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NaniteBuilder.cpp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73723" y="1349220"/>
            <a:ext cx="1346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ClusterTriangles</a:t>
            </a:r>
            <a:endParaRPr lang="en-US" altLang="zh-CN" sz="1400" dirty="0"/>
          </a:p>
        </p:txBody>
      </p:sp>
      <p:sp>
        <p:nvSpPr>
          <p:cNvPr id="4" name="文本框 3"/>
          <p:cNvSpPr txBox="1"/>
          <p:nvPr/>
        </p:nvSpPr>
        <p:spPr>
          <a:xfrm>
            <a:off x="773723" y="2550303"/>
            <a:ext cx="879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BuildDAG</a:t>
            </a:r>
            <a:endParaRPr lang="en-US" altLang="zh-CN" sz="1400" dirty="0"/>
          </a:p>
        </p:txBody>
      </p:sp>
      <p:sp>
        <p:nvSpPr>
          <p:cNvPr id="5" name="文本框 4"/>
          <p:cNvSpPr txBox="1"/>
          <p:nvPr/>
        </p:nvSpPr>
        <p:spPr>
          <a:xfrm>
            <a:off x="773723" y="3751386"/>
            <a:ext cx="2169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BuildCoarseRepresentation</a:t>
            </a:r>
            <a:endParaRPr lang="en-US" altLang="zh-CN" sz="1400" dirty="0"/>
          </a:p>
        </p:txBody>
      </p:sp>
      <p:sp>
        <p:nvSpPr>
          <p:cNvPr id="6" name="文本框 5"/>
          <p:cNvSpPr txBox="1"/>
          <p:nvPr/>
        </p:nvSpPr>
        <p:spPr>
          <a:xfrm>
            <a:off x="773722" y="4952469"/>
            <a:ext cx="720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Encode</a:t>
            </a:r>
            <a:endParaRPr lang="en-US" altLang="zh-CN" sz="1400" dirty="0"/>
          </a:p>
        </p:txBody>
      </p:sp>
      <p:sp>
        <p:nvSpPr>
          <p:cNvPr id="8" name="文本框 7"/>
          <p:cNvSpPr txBox="1"/>
          <p:nvPr/>
        </p:nvSpPr>
        <p:spPr>
          <a:xfrm>
            <a:off x="773722" y="6153552"/>
            <a:ext cx="19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ImposterAtlas.Rasterize</a:t>
            </a:r>
            <a:endParaRPr lang="en-US" altLang="zh-CN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2628654" y="1122966"/>
            <a:ext cx="485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这里对整个模型的三角形做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的方法遵循最邻近原则，以增加</a:t>
            </a:r>
            <a:r>
              <a:rPr lang="en-US" altLang="zh-CN" sz="1200" dirty="0" smtClean="0"/>
              <a:t>cache</a:t>
            </a:r>
            <a:r>
              <a:rPr lang="zh-CN" altLang="en-US" sz="1200" dirty="0" smtClean="0"/>
              <a:t>命中率，代码里有很多小细节，例如会查找共享边做压缩，会计算三角形的中心位置（以防止有很畸形的三角形）等操作</a:t>
            </a:r>
            <a:endParaRPr lang="en-US" altLang="zh-CN" sz="1200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651" y="234993"/>
            <a:ext cx="3404733" cy="177594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983659" y="2010939"/>
            <a:ext cx="1208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From </a:t>
            </a:r>
            <a:r>
              <a:rPr lang="zh-CN" altLang="en-US" sz="1200" dirty="0" smtClean="0"/>
              <a:t>知乎 </a:t>
            </a:r>
            <a:r>
              <a:rPr lang="en-US" altLang="zh-CN" sz="1200" dirty="0"/>
              <a:t>@</a:t>
            </a:r>
            <a:r>
              <a:rPr lang="en-US" altLang="zh-CN" sz="1200" dirty="0" smtClean="0"/>
              <a:t>Jiff</a:t>
            </a:r>
            <a:endParaRPr lang="en-US" altLang="zh-CN" sz="1200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59" y="2333573"/>
            <a:ext cx="3413741" cy="17255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880253" y="4059163"/>
            <a:ext cx="3051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相邻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分数不同的层级，可能会产生缝隙，这里使用</a:t>
            </a:r>
            <a:r>
              <a:rPr lang="en-US" altLang="zh-CN" sz="1200" dirty="0" smtClean="0"/>
              <a:t>Lock Edges </a:t>
            </a:r>
            <a:r>
              <a:rPr lang="zh-CN" altLang="en-US" sz="1200" dirty="0" smtClean="0"/>
              <a:t>简模算法来解决的</a:t>
            </a:r>
            <a:endParaRPr lang="en-US" altLang="zh-CN" sz="1200" dirty="0" smtClean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70" y="546385"/>
            <a:ext cx="638175" cy="14573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397390" y="2381026"/>
            <a:ext cx="4855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这里是</a:t>
            </a:r>
            <a:r>
              <a:rPr lang="zh-CN" altLang="en-US" sz="1200" dirty="0" smtClean="0"/>
              <a:t>对每一个</a:t>
            </a:r>
            <a:r>
              <a:rPr lang="en-US" altLang="zh-CN" sz="1200" dirty="0" smtClean="0"/>
              <a:t>mesh</a:t>
            </a:r>
            <a:r>
              <a:rPr lang="zh-CN" altLang="en-US" sz="1200" dirty="0" smtClean="0"/>
              <a:t>的所有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构建</a:t>
            </a:r>
            <a:r>
              <a:rPr lang="en-US" altLang="zh-CN" sz="1200" dirty="0" err="1" smtClean="0"/>
              <a:t>clustergroup</a:t>
            </a:r>
            <a:r>
              <a:rPr lang="zh-CN" altLang="en-US" sz="1200" dirty="0" smtClean="0"/>
              <a:t>，同时构建</a:t>
            </a:r>
            <a:r>
              <a:rPr lang="en-US" altLang="zh-CN" sz="1200" dirty="0" smtClean="0"/>
              <a:t>BVH</a:t>
            </a:r>
            <a:r>
              <a:rPr lang="zh-CN" altLang="en-US" sz="1200" dirty="0" smtClean="0"/>
              <a:t>，这里的</a:t>
            </a:r>
            <a:r>
              <a:rPr lang="en-US" altLang="zh-CN" sz="1200" dirty="0" smtClean="0"/>
              <a:t>BVH</a:t>
            </a:r>
            <a:r>
              <a:rPr lang="zh-CN" altLang="en-US" sz="1200" dirty="0" smtClean="0"/>
              <a:t>用的是球型</a:t>
            </a:r>
            <a:r>
              <a:rPr lang="en-US" altLang="zh-CN" sz="1200" dirty="0" smtClean="0"/>
              <a:t>Bound</a:t>
            </a:r>
            <a:r>
              <a:rPr lang="zh-CN" altLang="en-US" sz="1200" dirty="0" smtClean="0"/>
              <a:t>。最后形成一个</a:t>
            </a:r>
            <a:r>
              <a:rPr lang="en-US" altLang="zh-CN" sz="1200" dirty="0" smtClean="0"/>
              <a:t>DAG</a:t>
            </a:r>
            <a:r>
              <a:rPr lang="zh-CN" altLang="en-US" sz="1200" dirty="0" smtClean="0"/>
              <a:t>。这里面有一个小细节，就是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会对这个</a:t>
            </a:r>
            <a:r>
              <a:rPr lang="en-US" altLang="zh-CN" sz="1200" dirty="0" smtClean="0"/>
              <a:t>DAG</a:t>
            </a:r>
            <a:r>
              <a:rPr lang="zh-CN" altLang="en-US" sz="1200" dirty="0" smtClean="0"/>
              <a:t>做优化，例如合并</a:t>
            </a:r>
            <a:r>
              <a:rPr lang="en-US" altLang="zh-CN" sz="1200" dirty="0" err="1" smtClean="0"/>
              <a:t>BVHNode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Split </a:t>
            </a:r>
            <a:r>
              <a:rPr lang="en-US" altLang="zh-CN" sz="1200" dirty="0" err="1" smtClean="0"/>
              <a:t>BVHnode</a:t>
            </a:r>
            <a:r>
              <a:rPr lang="zh-CN" altLang="en-US" sz="1200" dirty="0" smtClean="0"/>
              <a:t>以保证</a:t>
            </a:r>
            <a:r>
              <a:rPr lang="en-US" altLang="zh-CN" sz="1200" dirty="0" smtClean="0"/>
              <a:t>BVH</a:t>
            </a:r>
            <a:r>
              <a:rPr lang="zh-CN" altLang="en-US" sz="1200" dirty="0" smtClean="0"/>
              <a:t>树的访问尽可能的快</a:t>
            </a:r>
            <a:endParaRPr lang="en-US" altLang="zh-CN" sz="1200" dirty="0" smtClean="0"/>
          </a:p>
        </p:txBody>
      </p:sp>
      <p:sp>
        <p:nvSpPr>
          <p:cNvPr id="16" name="文本框 15"/>
          <p:cNvSpPr txBox="1"/>
          <p:nvPr/>
        </p:nvSpPr>
        <p:spPr>
          <a:xfrm>
            <a:off x="2196657" y="4983247"/>
            <a:ext cx="4855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这个就是</a:t>
            </a:r>
            <a:r>
              <a:rPr lang="en-US" altLang="zh-CN" sz="1200" dirty="0" err="1" smtClean="0"/>
              <a:t>NaniteEncode</a:t>
            </a:r>
            <a:r>
              <a:rPr lang="zh-CN" altLang="en-US" sz="1200" dirty="0" smtClean="0"/>
              <a:t>里面做的事情</a:t>
            </a:r>
            <a:endParaRPr lang="en-US" altLang="zh-CN" sz="1200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2991004" y="3620295"/>
            <a:ext cx="485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这里是建立一个粗糙表达来代替静态网格数据，这个粗糙表达类似于简历这个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material</a:t>
            </a:r>
            <a:r>
              <a:rPr lang="zh-CN" altLang="en-US" sz="1200" dirty="0" smtClean="0"/>
              <a:t>最大最小值，</a:t>
            </a:r>
            <a:r>
              <a:rPr lang="en-US" altLang="zh-CN" sz="1200" dirty="0" smtClean="0"/>
              <a:t>vertices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index</a:t>
            </a:r>
            <a:r>
              <a:rPr lang="zh-CN" altLang="en-US" sz="1200" dirty="0" smtClean="0"/>
              <a:t>的最大最小值等</a:t>
            </a:r>
            <a:r>
              <a:rPr lang="zh-CN" altLang="en-US" sz="1200" dirty="0" smtClean="0"/>
              <a:t>，估计是为了以后</a:t>
            </a:r>
            <a:r>
              <a:rPr lang="en-US" altLang="zh-CN" sz="1200" dirty="0" smtClean="0"/>
              <a:t>culling</a:t>
            </a:r>
            <a:r>
              <a:rPr lang="zh-CN" altLang="en-US" sz="1200" dirty="0" smtClean="0"/>
              <a:t>用的。</a:t>
            </a:r>
            <a:endParaRPr lang="en-US" altLang="zh-CN" sz="1200" dirty="0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2751904" y="6168940"/>
            <a:ext cx="4855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这个其实就是烘焙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到各个纹理图集上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2187036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86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NaniteRender</a:t>
            </a:r>
            <a:r>
              <a:rPr lang="en-US" altLang="zh-CN" dirty="0" smtClean="0"/>
              <a:t>.cpp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73723" y="1211079"/>
            <a:ext cx="1229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DrawBasePass</a:t>
            </a:r>
            <a:endParaRPr lang="en-US" altLang="zh-CN" sz="1400" dirty="0"/>
          </a:p>
        </p:txBody>
      </p:sp>
      <p:sp>
        <p:nvSpPr>
          <p:cNvPr id="4" name="文本框 3"/>
          <p:cNvSpPr txBox="1"/>
          <p:nvPr/>
        </p:nvSpPr>
        <p:spPr>
          <a:xfrm>
            <a:off x="773723" y="1979914"/>
            <a:ext cx="1492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EmitDepthTargets</a:t>
            </a:r>
            <a:endParaRPr lang="en-US" altLang="zh-CN" sz="1400" dirty="0"/>
          </a:p>
        </p:txBody>
      </p:sp>
      <p:sp>
        <p:nvSpPr>
          <p:cNvPr id="5" name="文本框 4"/>
          <p:cNvSpPr txBox="1"/>
          <p:nvPr/>
        </p:nvSpPr>
        <p:spPr>
          <a:xfrm>
            <a:off x="773723" y="2748749"/>
            <a:ext cx="1120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CullRasterize</a:t>
            </a:r>
            <a:endParaRPr lang="en-US" altLang="zh-CN" sz="1400" dirty="0"/>
          </a:p>
        </p:txBody>
      </p:sp>
      <p:sp>
        <p:nvSpPr>
          <p:cNvPr id="6" name="文本框 5"/>
          <p:cNvSpPr txBox="1"/>
          <p:nvPr/>
        </p:nvSpPr>
        <p:spPr>
          <a:xfrm>
            <a:off x="727652" y="3517584"/>
            <a:ext cx="195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/>
              <a:t>FNaniteDrawListContext</a:t>
            </a:r>
            <a:endParaRPr lang="en-US" altLang="zh-CN" sz="1400" dirty="0"/>
          </a:p>
        </p:txBody>
      </p:sp>
      <p:sp>
        <p:nvSpPr>
          <p:cNvPr id="7" name="文本框 6"/>
          <p:cNvSpPr txBox="1"/>
          <p:nvPr/>
        </p:nvSpPr>
        <p:spPr>
          <a:xfrm>
            <a:off x="727652" y="6439035"/>
            <a:ext cx="3707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FNaniteShader</a:t>
            </a:r>
            <a:r>
              <a:rPr lang="en-US" altLang="zh-CN" sz="1400" dirty="0"/>
              <a:t>::</a:t>
            </a:r>
            <a:r>
              <a:rPr lang="en-US" altLang="zh-CN" sz="1400" dirty="0" err="1"/>
              <a:t>ModifyCompilationEnvironment</a:t>
            </a:r>
            <a:endParaRPr lang="en-US" altLang="zh-CN" sz="1400" dirty="0"/>
          </a:p>
        </p:txBody>
      </p:sp>
      <p:sp>
        <p:nvSpPr>
          <p:cNvPr id="8" name="文本框 7"/>
          <p:cNvSpPr txBox="1"/>
          <p:nvPr/>
        </p:nvSpPr>
        <p:spPr>
          <a:xfrm>
            <a:off x="773723" y="4286419"/>
            <a:ext cx="1830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mtClean="0"/>
              <a:t>FNaniteMaterialTables</a:t>
            </a:r>
            <a:endParaRPr lang="en-US" altLang="zh-CN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773722" y="5055254"/>
            <a:ext cx="3082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FNaniteMeshProcessor</a:t>
            </a:r>
            <a:r>
              <a:rPr lang="en-US" altLang="zh-CN" sz="1400" dirty="0"/>
              <a:t>::</a:t>
            </a:r>
            <a:r>
              <a:rPr lang="en-US" altLang="zh-CN" sz="1400" dirty="0" err="1"/>
              <a:t>AddMeshBatch</a:t>
            </a:r>
            <a:endParaRPr lang="en-US" altLang="zh-CN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773722" y="5824089"/>
            <a:ext cx="2372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/>
              <a:t>DrawLumenMeshCapturePass</a:t>
            </a:r>
            <a:endParaRPr lang="en-US" altLang="zh-CN" sz="1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2452432" y="1158258"/>
            <a:ext cx="8667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这</a:t>
            </a:r>
            <a:r>
              <a:rPr lang="zh-CN" altLang="en-US" sz="1200" dirty="0" smtClean="0"/>
              <a:t>里面做了几件事情：</a:t>
            </a:r>
            <a:r>
              <a:rPr lang="en-US" altLang="zh-CN" sz="1200" dirty="0" smtClean="0"/>
              <a:t>1. </a:t>
            </a:r>
            <a:r>
              <a:rPr lang="zh-CN" altLang="en-US" sz="1200" dirty="0" smtClean="0"/>
              <a:t>查看平台是否支持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。</a:t>
            </a:r>
            <a:r>
              <a:rPr lang="en-US" altLang="zh-CN" sz="1200" dirty="0" smtClean="0"/>
              <a:t>2.</a:t>
            </a:r>
            <a:r>
              <a:rPr lang="zh-CN" altLang="en-US" sz="1200" dirty="0" smtClean="0"/>
              <a:t>拿到</a:t>
            </a:r>
            <a:r>
              <a:rPr lang="en-US" altLang="zh-CN" sz="1200" dirty="0" err="1" smtClean="0"/>
              <a:t>Gbuffer</a:t>
            </a:r>
            <a:r>
              <a:rPr lang="zh-CN" altLang="en-US" sz="1200" dirty="0" smtClean="0"/>
              <a:t>。</a:t>
            </a:r>
            <a:r>
              <a:rPr lang="en-US" altLang="zh-CN" sz="1200" dirty="0" smtClean="0"/>
              <a:t>3.create</a:t>
            </a:r>
            <a:r>
              <a:rPr lang="zh-CN" altLang="en-US" sz="1200" dirty="0" smtClean="0"/>
              <a:t>所需要的资源（调用别的高度封装接口）</a:t>
            </a:r>
            <a:r>
              <a:rPr lang="en-US" altLang="zh-CN" sz="1200" dirty="0" smtClean="0"/>
              <a:t>4.Getstreamning</a:t>
            </a:r>
            <a:r>
              <a:rPr lang="zh-CN" altLang="en-US" sz="1200" dirty="0" smtClean="0"/>
              <a:t>数据。</a:t>
            </a:r>
            <a:r>
              <a:rPr lang="en-US" altLang="zh-CN" sz="1200" dirty="0" smtClean="0"/>
              <a:t>5.</a:t>
            </a:r>
            <a:r>
              <a:rPr lang="zh-CN" altLang="en-US" sz="1200" dirty="0" smtClean="0"/>
              <a:t>用</a:t>
            </a:r>
            <a:r>
              <a:rPr lang="en-US" altLang="zh-CN" sz="1200" dirty="0" err="1" smtClean="0"/>
              <a:t>cs</a:t>
            </a:r>
            <a:r>
              <a:rPr lang="zh-CN" altLang="en-US" sz="1200" dirty="0" smtClean="0"/>
              <a:t>分类</a:t>
            </a:r>
            <a:r>
              <a:rPr lang="en-US" altLang="zh-CN" sz="1200" dirty="0" smtClean="0"/>
              <a:t>material</a:t>
            </a:r>
            <a:r>
              <a:rPr lang="zh-CN" altLang="en-US" sz="1200" dirty="0" smtClean="0"/>
              <a:t>。</a:t>
            </a:r>
            <a:r>
              <a:rPr lang="en-US" altLang="zh-CN" sz="1200" dirty="0" smtClean="0"/>
              <a:t>6.</a:t>
            </a:r>
            <a:r>
              <a:rPr lang="zh-CN" altLang="en-US" sz="1200" dirty="0" smtClean="0"/>
              <a:t>用</a:t>
            </a:r>
            <a:r>
              <a:rPr lang="en-US" altLang="zh-CN" sz="1200" dirty="0" smtClean="0"/>
              <a:t>CS</a:t>
            </a:r>
            <a:r>
              <a:rPr lang="zh-CN" altLang="en-US" sz="1200" dirty="0" smtClean="0"/>
              <a:t>做</a:t>
            </a:r>
            <a:r>
              <a:rPr lang="en-US" altLang="zh-CN" sz="1200" dirty="0" smtClean="0"/>
              <a:t>emit </a:t>
            </a:r>
            <a:r>
              <a:rPr lang="en-US" altLang="zh-CN" sz="1200" dirty="0" err="1" smtClean="0"/>
              <a:t>Gbuffer</a:t>
            </a:r>
            <a:endParaRPr lang="en-US" altLang="zh-CN" sz="12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2452432" y="1902969"/>
            <a:ext cx="8667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1. </a:t>
            </a:r>
            <a:r>
              <a:rPr lang="zh-CN" altLang="en-US" sz="1200" dirty="0" smtClean="0"/>
              <a:t>创建了</a:t>
            </a:r>
            <a:r>
              <a:rPr lang="en-US" altLang="zh-CN" sz="1200" dirty="0" smtClean="0"/>
              <a:t>mask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velocity</a:t>
            </a:r>
            <a:r>
              <a:rPr lang="zh-CN" altLang="en-US" sz="1200" dirty="0" smtClean="0"/>
              <a:t>和</a:t>
            </a:r>
            <a:r>
              <a:rPr lang="en-US" altLang="zh-CN" sz="1200" dirty="0" err="1" smtClean="0"/>
              <a:t>materialdepth</a:t>
            </a:r>
            <a:r>
              <a:rPr lang="zh-CN" altLang="en-US" sz="1200" dirty="0" smtClean="0"/>
              <a:t>三张纹理、还有其他一堆资源。</a:t>
            </a:r>
            <a:r>
              <a:rPr lang="en-US" altLang="zh-CN" sz="1200" dirty="0"/>
              <a:t>2. </a:t>
            </a:r>
            <a:r>
              <a:rPr lang="en-US" altLang="zh-CN" sz="1200" dirty="0" err="1" smtClean="0"/>
              <a:t>DummyDepthDecompress</a:t>
            </a:r>
            <a:r>
              <a:rPr lang="zh-CN" altLang="en-US" sz="1200" dirty="0" smtClean="0"/>
              <a:t>？不懂。</a:t>
            </a:r>
            <a:r>
              <a:rPr lang="en-US" altLang="zh-CN" sz="1200" dirty="0" smtClean="0"/>
              <a:t>3. </a:t>
            </a:r>
            <a:r>
              <a:rPr lang="zh-CN" altLang="en-US" sz="1200" dirty="0" smtClean="0"/>
              <a:t>把</a:t>
            </a:r>
            <a:r>
              <a:rPr lang="en-US" altLang="zh-CN" sz="1200" dirty="0" smtClean="0"/>
              <a:t>depth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stencil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velocity mask </a:t>
            </a:r>
            <a:r>
              <a:rPr lang="zh-CN" altLang="en-US" sz="1200" dirty="0" smtClean="0"/>
              <a:t>都</a:t>
            </a:r>
            <a:r>
              <a:rPr lang="en-US" altLang="zh-CN" sz="1200" dirty="0" smtClean="0"/>
              <a:t>emit</a:t>
            </a:r>
            <a:r>
              <a:rPr lang="zh-CN" altLang="en-US" sz="1200" dirty="0" smtClean="0"/>
              <a:t>出来、</a:t>
            </a:r>
            <a:r>
              <a:rPr lang="en-US" altLang="zh-CN" sz="1200" dirty="0" smtClean="0"/>
              <a:t>4.</a:t>
            </a:r>
            <a:r>
              <a:rPr lang="zh-CN" altLang="en-US" sz="1200" dirty="0" smtClean="0"/>
              <a:t>把</a:t>
            </a:r>
            <a:r>
              <a:rPr lang="en-US" altLang="zh-CN" sz="1200" dirty="0" smtClean="0"/>
              <a:t>scene depth </a:t>
            </a:r>
            <a:r>
              <a:rPr lang="zh-CN" altLang="en-US" sz="1200" dirty="0" smtClean="0"/>
              <a:t>和对应的</a:t>
            </a:r>
            <a:r>
              <a:rPr lang="en-US" altLang="zh-CN" sz="1200" dirty="0" smtClean="0"/>
              <a:t>velocity mask emit</a:t>
            </a:r>
            <a:r>
              <a:rPr lang="zh-CN" altLang="en-US" sz="1200" dirty="0" smtClean="0"/>
              <a:t>出来。</a:t>
            </a:r>
            <a:r>
              <a:rPr lang="en-US" altLang="zh-CN" sz="1200" dirty="0" smtClean="0"/>
              <a:t>5.Emit scene stencil</a:t>
            </a:r>
            <a:r>
              <a:rPr lang="zh-CN" altLang="en-US" sz="1200" dirty="0" smtClean="0"/>
              <a:t>。</a:t>
            </a:r>
            <a:r>
              <a:rPr lang="en-US" altLang="zh-CN" sz="1200" dirty="0" smtClean="0"/>
              <a:t>6.emit material depth</a:t>
            </a:r>
            <a:r>
              <a:rPr lang="zh-CN" altLang="en-US" sz="1200" dirty="0" smtClean="0"/>
              <a:t>。最后添加一个</a:t>
            </a:r>
            <a:r>
              <a:rPr lang="en-US" altLang="zh-CN" sz="1200" dirty="0" err="1" smtClean="0"/>
              <a:t>HTilePass</a:t>
            </a:r>
            <a:r>
              <a:rPr lang="en-US" altLang="zh-CN" sz="1200" dirty="0" smtClean="0"/>
              <a:t>?</a:t>
            </a:r>
            <a:r>
              <a:rPr lang="zh-CN" altLang="en-US" sz="1200" dirty="0" smtClean="0"/>
              <a:t>不懂</a:t>
            </a:r>
            <a:endParaRPr lang="en-US" altLang="zh-CN" sz="1200" dirty="0" smtClean="0"/>
          </a:p>
        </p:txBody>
      </p:sp>
      <p:sp>
        <p:nvSpPr>
          <p:cNvPr id="13" name="文本框 12"/>
          <p:cNvSpPr txBox="1"/>
          <p:nvPr/>
        </p:nvSpPr>
        <p:spPr>
          <a:xfrm>
            <a:off x="2452431" y="2687192"/>
            <a:ext cx="866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1. </a:t>
            </a:r>
            <a:r>
              <a:rPr lang="zh-CN" altLang="en-US" sz="1200" smtClean="0"/>
              <a:t>如果有太多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61260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9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</a:t>
            </a:r>
            <a:r>
              <a:rPr lang="en-US" altLang="zh-CN" dirty="0" err="1" smtClean="0"/>
              <a:t>nstanceCulling.usf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165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8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ClusterCulling.usf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69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42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Rasterizer.usf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1330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69102" y="2238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目录结构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77160" y="2221540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CPU/CPP</a:t>
            </a:r>
            <a:r>
              <a:rPr lang="zh-CN" altLang="en-US" dirty="0" smtClean="0"/>
              <a:t>端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104560" y="2225946"/>
            <a:ext cx="15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GPU/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端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0" y="2933700"/>
            <a:ext cx="3143250" cy="3924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919" y="3527614"/>
            <a:ext cx="2195302" cy="298189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70028" y="2874577"/>
            <a:ext cx="115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Developer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958217" y="2749034"/>
            <a:ext cx="9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Runtime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919" y="3329387"/>
            <a:ext cx="2558133" cy="334993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9102" y="958601"/>
            <a:ext cx="11500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NaniteEncode.cpp </a:t>
            </a:r>
            <a:r>
              <a:rPr lang="zh-CN" altLang="en-US" sz="1400" dirty="0"/>
              <a:t>：去除退化三角形</a:t>
            </a:r>
            <a:r>
              <a:rPr lang="zh-CN" altLang="en-US" sz="1400" dirty="0" smtClean="0"/>
              <a:t>，构建所有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的材质属性范围，顶点属性量化压缩</a:t>
            </a:r>
            <a:r>
              <a:rPr lang="en-US" altLang="zh-CN" sz="1400" dirty="0" smtClean="0"/>
              <a:t>strip</a:t>
            </a:r>
            <a:r>
              <a:rPr lang="zh-CN" altLang="en-US" sz="1400" dirty="0" smtClean="0"/>
              <a:t>，分配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到</a:t>
            </a:r>
            <a:r>
              <a:rPr lang="en-US" altLang="zh-CN" sz="1400" dirty="0" smtClean="0"/>
              <a:t>page</a:t>
            </a:r>
            <a:r>
              <a:rPr lang="zh-CN" altLang="en-US" sz="1400" dirty="0" smtClean="0"/>
              <a:t>，构建</a:t>
            </a:r>
            <a:r>
              <a:rPr lang="en-US" altLang="zh-CN" sz="1400" dirty="0" err="1" smtClean="0"/>
              <a:t>clustergroup</a:t>
            </a:r>
            <a:r>
              <a:rPr lang="zh-CN" altLang="en-US" sz="1400" dirty="0" smtClean="0"/>
              <a:t>的层级结构</a:t>
            </a:r>
            <a:endParaRPr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69102" y="1394409"/>
            <a:ext cx="897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NaniteBuilder.cpp </a:t>
            </a:r>
            <a:r>
              <a:rPr lang="zh-CN" altLang="en-US" sz="1400" dirty="0" smtClean="0"/>
              <a:t>：切分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，用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构建层级结构，构建</a:t>
            </a:r>
            <a:r>
              <a:rPr lang="en-US" altLang="zh-CN" sz="1400" dirty="0" smtClean="0"/>
              <a:t>DAG</a:t>
            </a:r>
            <a:r>
              <a:rPr lang="zh-CN" altLang="en-US" sz="1400" dirty="0" smtClean="0"/>
              <a:t>，构建</a:t>
            </a:r>
            <a:r>
              <a:rPr lang="en-US" altLang="zh-CN" sz="1400" dirty="0" smtClean="0"/>
              <a:t>Coarse Representation</a:t>
            </a:r>
            <a:r>
              <a:rPr lang="zh-CN" altLang="en-US" sz="1400" dirty="0" smtClean="0"/>
              <a:t>代替静态网格数据</a:t>
            </a:r>
            <a:endParaRPr lang="zh-CN" altLang="en-US" sz="1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69102" y="1832002"/>
            <a:ext cx="8487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NaniteRender.cpp </a:t>
            </a:r>
            <a:r>
              <a:rPr lang="zh-CN" altLang="en-US" sz="1400" dirty="0" smtClean="0"/>
              <a:t>：控制渲染主流程，添加</a:t>
            </a:r>
            <a:r>
              <a:rPr lang="en-US" altLang="zh-CN" sz="1400" dirty="0" smtClean="0"/>
              <a:t>pass</a:t>
            </a:r>
            <a:r>
              <a:rPr lang="zh-CN" altLang="en-US" sz="1400" dirty="0"/>
              <a:t>、</a:t>
            </a:r>
            <a:r>
              <a:rPr lang="en-US" altLang="zh-CN" sz="1400" dirty="0" smtClean="0"/>
              <a:t>Emit </a:t>
            </a:r>
            <a:r>
              <a:rPr lang="en-US" altLang="zh-CN" sz="1400" dirty="0" err="1" smtClean="0"/>
              <a:t>depthtargets</a:t>
            </a:r>
            <a:r>
              <a:rPr lang="zh-CN" altLang="en-US" sz="1400" dirty="0" smtClean="0"/>
              <a:t>、控制软光栅化、</a:t>
            </a:r>
            <a:r>
              <a:rPr lang="en-US" altLang="zh-CN" sz="1400" dirty="0" smtClean="0"/>
              <a:t>culling</a:t>
            </a:r>
            <a:r>
              <a:rPr lang="zh-CN" altLang="en-US" sz="1400" dirty="0" smtClean="0"/>
              <a:t>的逻辑都在这里</a:t>
            </a:r>
            <a:endParaRPr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69103" y="2290518"/>
            <a:ext cx="3676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NaniteResources.cpp </a:t>
            </a:r>
            <a:r>
              <a:rPr lang="zh-CN" altLang="en-US" sz="1400" dirty="0" smtClean="0"/>
              <a:t>：控制资源管理，例如应用</a:t>
            </a:r>
            <a:r>
              <a:rPr lang="en-US" altLang="zh-CN" sz="1400" dirty="0"/>
              <a:t>RHI</a:t>
            </a:r>
            <a:r>
              <a:rPr lang="zh-CN" altLang="en-US" sz="1400" dirty="0" smtClean="0"/>
              <a:t>层来申请</a:t>
            </a:r>
            <a:r>
              <a:rPr lang="en-US" altLang="zh-CN" sz="1400" dirty="0" smtClean="0"/>
              <a:t>buffer</a:t>
            </a:r>
            <a:r>
              <a:rPr lang="zh-CN" altLang="en-US" sz="1400" dirty="0" smtClean="0"/>
              <a:t>，更新</a:t>
            </a:r>
            <a:r>
              <a:rPr lang="en-US" altLang="zh-CN" sz="1400" dirty="0" smtClean="0"/>
              <a:t>buffer</a:t>
            </a:r>
            <a:r>
              <a:rPr lang="zh-CN" altLang="en-US" sz="1400" dirty="0" smtClean="0"/>
              <a:t>等</a:t>
            </a:r>
            <a:endParaRPr lang="zh-CN" altLang="en-US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69103" y="2933700"/>
            <a:ext cx="3676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NaniteStreamingManager.cpp </a:t>
            </a:r>
            <a:r>
              <a:rPr lang="zh-CN" altLang="en-US" sz="1400" dirty="0" smtClean="0"/>
              <a:t>：基于</a:t>
            </a:r>
            <a:r>
              <a:rPr lang="en-US" altLang="zh-CN" sz="1400" dirty="0" smtClean="0"/>
              <a:t>Page</a:t>
            </a:r>
            <a:r>
              <a:rPr lang="zh-CN" altLang="en-US" sz="1400" dirty="0" smtClean="0"/>
              <a:t>的数据组织，管理页表</a:t>
            </a:r>
            <a:endParaRPr lang="zh-CN" altLang="en-US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569102" y="3678353"/>
            <a:ext cx="36767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NaniteVisualizationData.cpp </a:t>
            </a:r>
            <a:r>
              <a:rPr lang="zh-CN" altLang="en-US" sz="1400" dirty="0" smtClean="0"/>
              <a:t>：控制</a:t>
            </a:r>
            <a:r>
              <a:rPr lang="en-US" altLang="zh-CN" sz="1400" dirty="0" err="1" smtClean="0"/>
              <a:t>Nanite</a:t>
            </a:r>
            <a:r>
              <a:rPr lang="zh-CN" altLang="en-US" sz="1400" dirty="0" smtClean="0"/>
              <a:t>的各种不同可视化模式，例如三角形可视化模式，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可视化模式，</a:t>
            </a:r>
            <a:r>
              <a:rPr lang="en-US" altLang="zh-CN" sz="1400" dirty="0" smtClean="0"/>
              <a:t>primitive</a:t>
            </a:r>
            <a:r>
              <a:rPr lang="zh-CN" altLang="en-US" sz="1400" dirty="0" smtClean="0"/>
              <a:t>可视化模式等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569102" y="4700722"/>
            <a:ext cx="3676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/>
              <a:t>NaniteSceneProxy.h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：场景代理，定义了很多</a:t>
            </a:r>
            <a:r>
              <a:rPr lang="en-US" altLang="zh-CN" sz="1400" dirty="0" smtClean="0"/>
              <a:t>virtual</a:t>
            </a:r>
            <a:r>
              <a:rPr lang="zh-CN" altLang="en-US" sz="1400" dirty="0" smtClean="0"/>
              <a:t>的光追、距离场、</a:t>
            </a:r>
            <a:r>
              <a:rPr lang="en-US" altLang="zh-CN" sz="1400" dirty="0" smtClean="0"/>
              <a:t>GI</a:t>
            </a:r>
            <a:r>
              <a:rPr lang="zh-CN" altLang="en-US" sz="1400" dirty="0" smtClean="0"/>
              <a:t>、静态网格获取等接口。个人认为是一个对外封装的</a:t>
            </a:r>
            <a:r>
              <a:rPr lang="en-US" altLang="zh-CN" sz="1400" dirty="0" smtClean="0"/>
              <a:t>High Level</a:t>
            </a:r>
            <a:r>
              <a:rPr lang="zh-CN" altLang="en-US" sz="1400" dirty="0" smtClean="0"/>
              <a:t>接口，没有深入分析。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65376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3723" y="6202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后记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497740" y="2057932"/>
            <a:ext cx="54352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UE5</a:t>
            </a:r>
            <a:r>
              <a:rPr lang="zh-CN" altLang="en-US" sz="1400" dirty="0" smtClean="0"/>
              <a:t>总结下来并没有用非常创新性的算法，分析完以后大家都觉得索然无味，但是整个引擎涉及面之广是让人叹为观止的。我觉得实时渲染发展到现在的阶段，大部分技术都已经比较成熟，</a:t>
            </a:r>
            <a:r>
              <a:rPr lang="en-US" altLang="zh-CN" sz="1400" dirty="0" smtClean="0"/>
              <a:t>UE5</a:t>
            </a:r>
            <a:r>
              <a:rPr lang="zh-CN" altLang="en-US" sz="1400" dirty="0" smtClean="0"/>
              <a:t>能够把所有成熟的技术用到应有的位置上，这是需要非常多的尝试，以及需要对每一种细分领域足够深入的了解、了解每一个细分领域每个算法的优劣势才能达到的。除此以外，</a:t>
            </a:r>
            <a:r>
              <a:rPr lang="en-US" altLang="zh-CN" sz="1400" dirty="0" smtClean="0"/>
              <a:t>UE5</a:t>
            </a:r>
            <a:r>
              <a:rPr lang="zh-CN" altLang="en-US" sz="1400" dirty="0" smtClean="0"/>
              <a:t>做了很多工程上的优化，最简单的</a:t>
            </a:r>
            <a:r>
              <a:rPr lang="en-US" altLang="zh-CN" sz="1400" dirty="0" err="1" smtClean="0"/>
              <a:t>ParallelFor</a:t>
            </a:r>
            <a:r>
              <a:rPr lang="zh-CN" altLang="en-US" sz="1400" dirty="0" smtClean="0"/>
              <a:t>自不必说，它里面内存优化，提升</a:t>
            </a:r>
            <a:r>
              <a:rPr lang="en-US" altLang="zh-CN" sz="1400" dirty="0" smtClean="0"/>
              <a:t>cache</a:t>
            </a:r>
            <a:r>
              <a:rPr lang="zh-CN" altLang="en-US" sz="1400" dirty="0" smtClean="0"/>
              <a:t>命中所做的努力，也是需要很强的工程功底。在分析完</a:t>
            </a:r>
            <a:r>
              <a:rPr lang="en-US" altLang="zh-CN" sz="1400" dirty="0" err="1" smtClean="0"/>
              <a:t>Nanite</a:t>
            </a:r>
            <a:r>
              <a:rPr lang="zh-CN" altLang="en-US" sz="1400" dirty="0" smtClean="0"/>
              <a:t>以后，发现</a:t>
            </a:r>
            <a:r>
              <a:rPr lang="en-US" altLang="zh-CN" sz="1400" dirty="0" smtClean="0"/>
              <a:t>UE5</a:t>
            </a:r>
            <a:r>
              <a:rPr lang="zh-CN" altLang="en-US" sz="1400" dirty="0" smtClean="0"/>
              <a:t>只为了这一个模块就付出了如此多的努力，不禁惊叹与感动，这可能就是所说的工匠精神，亦或是热爱的力量吧。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31363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482220" y="1512637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顶点</a:t>
            </a:r>
            <a:r>
              <a:rPr lang="en-US" altLang="zh-CN" dirty="0" err="1" smtClean="0"/>
              <a:t>shader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763721" y="1512637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三角形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054223" y="1512637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视锥裁剪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背面剔除</a:t>
            </a:r>
            <a:endParaRPr lang="zh-CN" altLang="en-US" sz="1600" dirty="0"/>
          </a:p>
        </p:txBody>
      </p:sp>
      <p:sp>
        <p:nvSpPr>
          <p:cNvPr id="24" name="矩形 23"/>
          <p:cNvSpPr/>
          <p:nvPr/>
        </p:nvSpPr>
        <p:spPr>
          <a:xfrm>
            <a:off x="5340914" y="1512637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光栅化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977536" y="1186064"/>
            <a:ext cx="1123406" cy="1334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像素</a:t>
            </a:r>
            <a:r>
              <a:rPr lang="en-US" altLang="zh-CN" dirty="0" smtClean="0"/>
              <a:t>/</a:t>
            </a:r>
            <a:r>
              <a:rPr lang="zh-CN" altLang="en-US" dirty="0" smtClean="0"/>
              <a:t>区域</a:t>
            </a:r>
            <a:r>
              <a:rPr lang="en-US" altLang="zh-CN" dirty="0" err="1" smtClean="0"/>
              <a:t>shader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9248716" y="1512637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合并输出</a:t>
            </a:r>
          </a:p>
        </p:txBody>
      </p:sp>
      <p:cxnSp>
        <p:nvCxnSpPr>
          <p:cNvPr id="33" name="直接箭头连接符 32"/>
          <p:cNvCxnSpPr>
            <a:stCxn id="21" idx="3"/>
            <a:endCxn id="22" idx="1"/>
          </p:cNvCxnSpPr>
          <p:nvPr/>
        </p:nvCxnSpPr>
        <p:spPr>
          <a:xfrm>
            <a:off x="2605626" y="1853110"/>
            <a:ext cx="15809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2" idx="3"/>
            <a:endCxn id="23" idx="1"/>
          </p:cNvCxnSpPr>
          <p:nvPr/>
        </p:nvCxnSpPr>
        <p:spPr>
          <a:xfrm>
            <a:off x="3887127" y="1853110"/>
            <a:ext cx="167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3" idx="3"/>
            <a:endCxn id="24" idx="1"/>
          </p:cNvCxnSpPr>
          <p:nvPr/>
        </p:nvCxnSpPr>
        <p:spPr>
          <a:xfrm>
            <a:off x="5177629" y="1853110"/>
            <a:ext cx="1632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4" idx="3"/>
            <a:endCxn id="46" idx="1"/>
          </p:cNvCxnSpPr>
          <p:nvPr/>
        </p:nvCxnSpPr>
        <p:spPr>
          <a:xfrm flipV="1">
            <a:off x="6464320" y="1853108"/>
            <a:ext cx="194905" cy="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5" idx="3"/>
            <a:endCxn id="26" idx="1"/>
          </p:cNvCxnSpPr>
          <p:nvPr/>
        </p:nvCxnSpPr>
        <p:spPr>
          <a:xfrm>
            <a:off x="9100942" y="1853109"/>
            <a:ext cx="14777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479206" y="91465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顶点缓冲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121494" y="1513131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顶点</a:t>
            </a:r>
            <a:r>
              <a:rPr lang="en-US" altLang="zh-CN" dirty="0" smtClean="0"/>
              <a:t>index</a:t>
            </a:r>
            <a:endParaRPr lang="zh-CN" altLang="en-US" dirty="0"/>
          </a:p>
        </p:txBody>
      </p:sp>
      <p:cxnSp>
        <p:nvCxnSpPr>
          <p:cNvPr id="40" name="肘形连接符 39"/>
          <p:cNvCxnSpPr>
            <a:stCxn id="38" idx="2"/>
            <a:endCxn id="21" idx="0"/>
          </p:cNvCxnSpPr>
          <p:nvPr/>
        </p:nvCxnSpPr>
        <p:spPr>
          <a:xfrm rot="16200000" flipH="1">
            <a:off x="1672303" y="1141017"/>
            <a:ext cx="740226" cy="301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9248716" y="224187"/>
            <a:ext cx="1123406" cy="881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深度模板缓存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0745924" y="1412535"/>
            <a:ext cx="1338148" cy="881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输出图像</a:t>
            </a:r>
            <a:endParaRPr lang="zh-CN" altLang="en-US" dirty="0"/>
          </a:p>
        </p:txBody>
      </p:sp>
      <p:sp>
        <p:nvSpPr>
          <p:cNvPr id="44" name="上下箭头 43"/>
          <p:cNvSpPr/>
          <p:nvPr/>
        </p:nvSpPr>
        <p:spPr>
          <a:xfrm>
            <a:off x="9683057" y="1105337"/>
            <a:ext cx="254724" cy="37380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上下箭头 44"/>
          <p:cNvSpPr/>
          <p:nvPr/>
        </p:nvSpPr>
        <p:spPr>
          <a:xfrm rot="5400000">
            <a:off x="10431661" y="1666209"/>
            <a:ext cx="254724" cy="37380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6659225" y="1313177"/>
            <a:ext cx="1123406" cy="1079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Early-z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46" idx="3"/>
            <a:endCxn id="25" idx="1"/>
          </p:cNvCxnSpPr>
          <p:nvPr/>
        </p:nvCxnSpPr>
        <p:spPr>
          <a:xfrm>
            <a:off x="7782631" y="1853108"/>
            <a:ext cx="19490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142117" y="239226"/>
            <a:ext cx="3419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Deferred </a:t>
            </a:r>
            <a:r>
              <a:rPr lang="en-US" altLang="zh-CN" sz="3200" dirty="0" err="1" smtClean="0"/>
              <a:t>shadering</a:t>
            </a:r>
            <a:endParaRPr lang="zh-CN" altLang="en-US" sz="3200" dirty="0"/>
          </a:p>
        </p:txBody>
      </p:sp>
      <p:sp>
        <p:nvSpPr>
          <p:cNvPr id="52" name="矩形 51"/>
          <p:cNvSpPr/>
          <p:nvPr/>
        </p:nvSpPr>
        <p:spPr>
          <a:xfrm>
            <a:off x="115611" y="95923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模型数据</a:t>
            </a:r>
          </a:p>
        </p:txBody>
      </p:sp>
      <p:cxnSp>
        <p:nvCxnSpPr>
          <p:cNvPr id="53" name="直接箭头连接符 52"/>
          <p:cNvCxnSpPr>
            <a:endCxn id="38" idx="1"/>
          </p:cNvCxnSpPr>
          <p:nvPr/>
        </p:nvCxnSpPr>
        <p:spPr>
          <a:xfrm>
            <a:off x="1239017" y="431938"/>
            <a:ext cx="2401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21" idx="1"/>
          </p:cNvCxnSpPr>
          <p:nvPr/>
        </p:nvCxnSpPr>
        <p:spPr>
          <a:xfrm>
            <a:off x="1239017" y="1853108"/>
            <a:ext cx="243203" cy="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52" idx="2"/>
            <a:endCxn id="39" idx="0"/>
          </p:cNvCxnSpPr>
          <p:nvPr/>
        </p:nvCxnSpPr>
        <p:spPr>
          <a:xfrm>
            <a:off x="677314" y="776869"/>
            <a:ext cx="5883" cy="736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7415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9" grpId="0"/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9242" y="242988"/>
            <a:ext cx="351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Deferred texture/Deferred Material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880418" y="2829885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顶点</a:t>
            </a:r>
            <a:r>
              <a:rPr lang="en-US" altLang="zh-CN" dirty="0" err="1" smtClean="0"/>
              <a:t>shader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161919" y="2829885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三角形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52421" y="2829885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视锥裁剪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背面剔除</a:t>
            </a:r>
            <a:endParaRPr lang="zh-CN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5739112" y="2829885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光栅化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375734" y="2503312"/>
            <a:ext cx="1123406" cy="1334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像素</a:t>
            </a:r>
            <a:r>
              <a:rPr lang="en-US" altLang="zh-CN" dirty="0" smtClean="0"/>
              <a:t>/</a:t>
            </a:r>
            <a:r>
              <a:rPr lang="zh-CN" altLang="en-US" dirty="0" smtClean="0"/>
              <a:t>区域</a:t>
            </a:r>
            <a:r>
              <a:rPr lang="en-US" altLang="zh-CN" dirty="0" err="1" smtClean="0"/>
              <a:t>shader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646914" y="2829885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合并输出</a:t>
            </a:r>
          </a:p>
        </p:txBody>
      </p:sp>
      <p:cxnSp>
        <p:nvCxnSpPr>
          <p:cNvPr id="9" name="直接箭头连接符 8"/>
          <p:cNvCxnSpPr>
            <a:stCxn id="3" idx="3"/>
            <a:endCxn id="4" idx="1"/>
          </p:cNvCxnSpPr>
          <p:nvPr/>
        </p:nvCxnSpPr>
        <p:spPr>
          <a:xfrm>
            <a:off x="3003824" y="3170358"/>
            <a:ext cx="15809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4" idx="3"/>
            <a:endCxn id="5" idx="1"/>
          </p:cNvCxnSpPr>
          <p:nvPr/>
        </p:nvCxnSpPr>
        <p:spPr>
          <a:xfrm>
            <a:off x="4285325" y="3170358"/>
            <a:ext cx="167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3"/>
            <a:endCxn id="6" idx="1"/>
          </p:cNvCxnSpPr>
          <p:nvPr/>
        </p:nvCxnSpPr>
        <p:spPr>
          <a:xfrm>
            <a:off x="5575827" y="3170358"/>
            <a:ext cx="1632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3"/>
            <a:endCxn id="21" idx="1"/>
          </p:cNvCxnSpPr>
          <p:nvPr/>
        </p:nvCxnSpPr>
        <p:spPr>
          <a:xfrm flipV="1">
            <a:off x="6862518" y="3170356"/>
            <a:ext cx="194905" cy="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3"/>
            <a:endCxn id="8" idx="1"/>
          </p:cNvCxnSpPr>
          <p:nvPr/>
        </p:nvCxnSpPr>
        <p:spPr>
          <a:xfrm>
            <a:off x="9499140" y="3170357"/>
            <a:ext cx="14777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877404" y="1408713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顶点缓冲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19692" y="2830379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顶点</a:t>
            </a:r>
            <a:r>
              <a:rPr lang="en-US" altLang="zh-CN" dirty="0" smtClean="0"/>
              <a:t>index</a:t>
            </a:r>
            <a:endParaRPr lang="zh-CN" altLang="en-US" dirty="0"/>
          </a:p>
        </p:txBody>
      </p:sp>
      <p:cxnSp>
        <p:nvCxnSpPr>
          <p:cNvPr id="16" name="肘形连接符 15"/>
          <p:cNvCxnSpPr>
            <a:stCxn id="14" idx="2"/>
            <a:endCxn id="3" idx="0"/>
          </p:cNvCxnSpPr>
          <p:nvPr/>
        </p:nvCxnSpPr>
        <p:spPr>
          <a:xfrm rot="16200000" flipH="1">
            <a:off x="2070501" y="2458265"/>
            <a:ext cx="740226" cy="301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646914" y="1541435"/>
            <a:ext cx="1123406" cy="881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深度模板缓存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1144122" y="2729783"/>
            <a:ext cx="1338148" cy="881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输出图像</a:t>
            </a:r>
            <a:endParaRPr lang="zh-CN" altLang="en-US" dirty="0"/>
          </a:p>
        </p:txBody>
      </p:sp>
      <p:sp>
        <p:nvSpPr>
          <p:cNvPr id="19" name="上下箭头 18"/>
          <p:cNvSpPr/>
          <p:nvPr/>
        </p:nvSpPr>
        <p:spPr>
          <a:xfrm>
            <a:off x="10081255" y="2422585"/>
            <a:ext cx="254724" cy="37380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上下箭头 19"/>
          <p:cNvSpPr/>
          <p:nvPr/>
        </p:nvSpPr>
        <p:spPr>
          <a:xfrm rot="5400000">
            <a:off x="10829859" y="2983457"/>
            <a:ext cx="254724" cy="37380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057423" y="2630425"/>
            <a:ext cx="1123406" cy="1079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Early-z</a:t>
            </a:r>
            <a:endParaRPr lang="zh-CN" altLang="en-US" dirty="0"/>
          </a:p>
        </p:txBody>
      </p:sp>
      <p:cxnSp>
        <p:nvCxnSpPr>
          <p:cNvPr id="22" name="直接箭头连接符 21"/>
          <p:cNvCxnSpPr>
            <a:stCxn id="21" idx="3"/>
            <a:endCxn id="7" idx="1"/>
          </p:cNvCxnSpPr>
          <p:nvPr/>
        </p:nvCxnSpPr>
        <p:spPr>
          <a:xfrm>
            <a:off x="8180829" y="3170356"/>
            <a:ext cx="19490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13809" y="1413171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模型数据</a:t>
            </a:r>
          </a:p>
        </p:txBody>
      </p:sp>
      <p:cxnSp>
        <p:nvCxnSpPr>
          <p:cNvPr id="25" name="直接箭头连接符 24"/>
          <p:cNvCxnSpPr>
            <a:endCxn id="14" idx="1"/>
          </p:cNvCxnSpPr>
          <p:nvPr/>
        </p:nvCxnSpPr>
        <p:spPr>
          <a:xfrm>
            <a:off x="1637215" y="1749186"/>
            <a:ext cx="2401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3" idx="1"/>
          </p:cNvCxnSpPr>
          <p:nvPr/>
        </p:nvCxnSpPr>
        <p:spPr>
          <a:xfrm>
            <a:off x="1637215" y="3170356"/>
            <a:ext cx="243203" cy="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4" idx="2"/>
            <a:endCxn id="15" idx="0"/>
          </p:cNvCxnSpPr>
          <p:nvPr/>
        </p:nvCxnSpPr>
        <p:spPr>
          <a:xfrm>
            <a:off x="1075512" y="2094117"/>
            <a:ext cx="5883" cy="736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0" y="3710287"/>
            <a:ext cx="5144588" cy="14746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00" y="5286852"/>
            <a:ext cx="7591758" cy="1456948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8375734" y="4447604"/>
            <a:ext cx="38080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存储的是</a:t>
            </a:r>
            <a:r>
              <a:rPr lang="en-US" altLang="zh-CN" sz="1400" dirty="0" err="1" smtClean="0"/>
              <a:t>InstanceId</a:t>
            </a:r>
            <a:r>
              <a:rPr lang="en-US" altLang="zh-CN" sz="1400" dirty="0" smtClean="0"/>
              <a:t>(16-24bits)</a:t>
            </a:r>
            <a:r>
              <a:rPr lang="zh-CN" altLang="en-US" sz="1400" dirty="0" smtClean="0"/>
              <a:t>、</a:t>
            </a:r>
            <a:endParaRPr lang="en-US" altLang="zh-CN" sz="1400" dirty="0" smtClean="0"/>
          </a:p>
          <a:p>
            <a:r>
              <a:rPr lang="en-US" altLang="zh-CN" sz="1400" dirty="0" err="1" smtClean="0"/>
              <a:t>PrimitiveID</a:t>
            </a:r>
            <a:r>
              <a:rPr lang="en-US" altLang="zh-CN" sz="1400" dirty="0" smtClean="0"/>
              <a:t>(8-16bits)</a:t>
            </a:r>
            <a:r>
              <a:rPr lang="zh-CN" altLang="en-US" sz="1400" dirty="0" smtClean="0"/>
              <a:t>、</a:t>
            </a:r>
            <a:endParaRPr lang="en-US" altLang="zh-CN" sz="1400" dirty="0" smtClean="0"/>
          </a:p>
          <a:p>
            <a:r>
              <a:rPr lang="en-US" altLang="zh-CN" sz="1400" dirty="0" err="1" smtClean="0"/>
              <a:t>Barycentric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coord</a:t>
            </a:r>
            <a:r>
              <a:rPr lang="en-US" altLang="zh-CN" sz="1400" dirty="0" smtClean="0"/>
              <a:t>(16bits)</a:t>
            </a:r>
            <a:r>
              <a:rPr lang="zh-CN" altLang="en-US" sz="1400" dirty="0" smtClean="0"/>
              <a:t>、</a:t>
            </a:r>
            <a:endParaRPr lang="en-US" altLang="zh-CN" sz="1400" dirty="0" smtClean="0"/>
          </a:p>
          <a:p>
            <a:r>
              <a:rPr lang="en-US" altLang="zh-CN" sz="1400" dirty="0" smtClean="0"/>
              <a:t>depth buffer(16-24bits)</a:t>
            </a:r>
            <a:endParaRPr lang="en-US" altLang="zh-CN" sz="1400" dirty="0"/>
          </a:p>
          <a:p>
            <a:r>
              <a:rPr lang="en-US" altLang="zh-CN" sz="1400" dirty="0" err="1" smtClean="0"/>
              <a:t>materialId</a:t>
            </a:r>
            <a:r>
              <a:rPr lang="en-US" altLang="zh-CN" sz="1400" dirty="0" smtClean="0"/>
              <a:t>(8-16bits)</a:t>
            </a:r>
          </a:p>
          <a:p>
            <a:r>
              <a:rPr lang="zh-CN" altLang="en-US" sz="1400" dirty="0" smtClean="0"/>
              <a:t>一共</a:t>
            </a:r>
            <a:r>
              <a:rPr lang="en-US" altLang="zh-CN" sz="1400" dirty="0" smtClean="0"/>
              <a:t>8-12Bytes/Pixel</a:t>
            </a:r>
            <a:r>
              <a:rPr lang="zh-CN" altLang="en-US" sz="1400" dirty="0" smtClean="0"/>
              <a:t>，大大减少所需要的带宽。</a:t>
            </a:r>
            <a:endParaRPr lang="en-US" altLang="zh-CN" sz="1400" dirty="0" smtClean="0"/>
          </a:p>
          <a:p>
            <a:r>
              <a:rPr lang="zh-CN" altLang="en-US" sz="1400" dirty="0" smtClean="0"/>
              <a:t>但是代价是需要</a:t>
            </a:r>
            <a:r>
              <a:rPr lang="en-US" altLang="zh-CN" sz="1400" dirty="0" smtClean="0"/>
              <a:t>pass</a:t>
            </a:r>
            <a:r>
              <a:rPr lang="zh-CN" altLang="en-US" sz="1400" dirty="0" smtClean="0"/>
              <a:t>两遍，而且需要维护全局的几何、材质数据，需要借助</a:t>
            </a:r>
            <a:r>
              <a:rPr lang="en-US" altLang="zh-CN" sz="1400" dirty="0" err="1" smtClean="0"/>
              <a:t>bindless</a:t>
            </a:r>
            <a:r>
              <a:rPr lang="en-US" altLang="zh-CN" sz="1400" dirty="0" smtClean="0"/>
              <a:t> texture</a:t>
            </a:r>
            <a:r>
              <a:rPr lang="zh-CN" altLang="en-US" sz="1400" dirty="0" smtClean="0"/>
              <a:t>技术才能稍微有些优化。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6379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538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Culling System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03" y="3609809"/>
            <a:ext cx="4965156" cy="22696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66" y="3374703"/>
            <a:ext cx="4944693" cy="25479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023" y="1757750"/>
            <a:ext cx="3884500" cy="6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94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Occlusion Culling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44062" y="1341760"/>
            <a:ext cx="464233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PVS</a:t>
            </a:r>
            <a:r>
              <a:rPr lang="zh-CN" altLang="en-US" dirty="0" smtClean="0"/>
              <a:t>（</a:t>
            </a:r>
            <a:r>
              <a:rPr lang="en-US" altLang="zh-CN" dirty="0" smtClean="0"/>
              <a:t>UE4</a:t>
            </a:r>
            <a:r>
              <a:rPr lang="zh-CN" altLang="en-US" dirty="0" smtClean="0"/>
              <a:t>）：</a:t>
            </a:r>
            <a:r>
              <a:rPr lang="zh-CN" altLang="en-US" sz="1400" dirty="0" smtClean="0"/>
              <a:t>预计算方案，首先划分格子，然后离线计算每个格子内所有物体的可见性状态，最后通过一个</a:t>
            </a:r>
            <a:r>
              <a:rPr lang="en-US" altLang="zh-CN" sz="1400" dirty="0" err="1" smtClean="0"/>
              <a:t>bitarray</a:t>
            </a:r>
            <a:r>
              <a:rPr lang="zh-CN" altLang="en-US" sz="1400" dirty="0" smtClean="0"/>
              <a:t>存储可见性</a:t>
            </a:r>
            <a:endParaRPr lang="zh-CN" altLang="en-US" sz="1400" dirty="0"/>
          </a:p>
        </p:txBody>
      </p:sp>
      <p:sp>
        <p:nvSpPr>
          <p:cNvPr id="4" name="文本框 3"/>
          <p:cNvSpPr txBox="1"/>
          <p:nvPr/>
        </p:nvSpPr>
        <p:spPr>
          <a:xfrm>
            <a:off x="7079509" y="1341760"/>
            <a:ext cx="44112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Hi-Z Culling </a:t>
            </a:r>
            <a:r>
              <a:rPr lang="zh-CN" altLang="en-US" dirty="0" smtClean="0"/>
              <a:t>：</a:t>
            </a:r>
            <a:r>
              <a:rPr lang="zh-CN" altLang="en-US" sz="1400" dirty="0" smtClean="0"/>
              <a:t>把上一帧生成的</a:t>
            </a:r>
            <a:r>
              <a:rPr lang="en-US" altLang="zh-CN" sz="1400" dirty="0" smtClean="0"/>
              <a:t>visibility buffer</a:t>
            </a:r>
            <a:r>
              <a:rPr lang="zh-CN" altLang="en-US" sz="1400" dirty="0" smtClean="0"/>
              <a:t>用</a:t>
            </a:r>
            <a:r>
              <a:rPr lang="en-US" altLang="zh-CN" sz="1400" dirty="0" err="1" smtClean="0"/>
              <a:t>mipmap</a:t>
            </a:r>
            <a:r>
              <a:rPr lang="zh-CN" altLang="en-US" sz="1400" dirty="0" smtClean="0"/>
              <a:t>存起来，然后这一帧根据</a:t>
            </a:r>
            <a:r>
              <a:rPr lang="en-US" altLang="zh-CN" sz="1400" dirty="0" err="1" smtClean="0"/>
              <a:t>Mipmap</a:t>
            </a:r>
            <a:r>
              <a:rPr lang="zh-CN" altLang="en-US" sz="1400" dirty="0" smtClean="0"/>
              <a:t>来判断物体可见性</a:t>
            </a:r>
            <a:endParaRPr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44" y="2494150"/>
            <a:ext cx="6059207" cy="4003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696" y="2276408"/>
            <a:ext cx="4120863" cy="2018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880" y="4495932"/>
            <a:ext cx="5096308" cy="15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87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2069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GPU Driven Pipeline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6" y="3088998"/>
            <a:ext cx="4482745" cy="2569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3723" y="1348155"/>
            <a:ext cx="83826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dirty="0" smtClean="0"/>
              <a:t>将</a:t>
            </a:r>
            <a:r>
              <a:rPr lang="en-US" altLang="zh-CN" sz="1600" dirty="0" smtClean="0"/>
              <a:t>mesh</a:t>
            </a:r>
            <a:r>
              <a:rPr lang="zh-CN" altLang="en-US" sz="1600" dirty="0" smtClean="0"/>
              <a:t>切分成</a:t>
            </a:r>
            <a:r>
              <a:rPr lang="en-US" altLang="zh-CN" sz="1600" dirty="0" smtClean="0"/>
              <a:t>cluster</a:t>
            </a:r>
            <a:r>
              <a:rPr lang="zh-CN" altLang="en-US" sz="1600" dirty="0" smtClean="0"/>
              <a:t>、每个</a:t>
            </a:r>
            <a:r>
              <a:rPr lang="en-US" altLang="zh-CN" sz="1600" dirty="0" smtClean="0"/>
              <a:t>cluster</a:t>
            </a:r>
            <a:r>
              <a:rPr lang="zh-CN" altLang="en-US" sz="1600" dirty="0" smtClean="0"/>
              <a:t>有</a:t>
            </a:r>
            <a:r>
              <a:rPr lang="en-US" altLang="zh-CN" sz="1600" dirty="0" smtClean="0"/>
              <a:t>64</a:t>
            </a:r>
            <a:r>
              <a:rPr lang="zh-CN" altLang="en-US" sz="1600" dirty="0" smtClean="0"/>
              <a:t>个顶点，并且重排</a:t>
            </a:r>
            <a:r>
              <a:rPr lang="en-US" altLang="zh-CN" sz="1600" dirty="0" smtClean="0"/>
              <a:t>index</a:t>
            </a:r>
            <a:r>
              <a:rPr lang="zh-CN" altLang="en-US" sz="1600" dirty="0" smtClean="0"/>
              <a:t>保证</a:t>
            </a:r>
            <a:r>
              <a:rPr lang="en-US" altLang="zh-CN" sz="1600" dirty="0" smtClean="0"/>
              <a:t>cache</a:t>
            </a:r>
            <a:r>
              <a:rPr lang="zh-CN" altLang="en-US" sz="1600" dirty="0" smtClean="0"/>
              <a:t>命中率</a:t>
            </a:r>
            <a:endParaRPr lang="en-US" altLang="zh-CN" sz="1600" dirty="0" smtClean="0"/>
          </a:p>
          <a:p>
            <a:pPr marL="342900" indent="-342900">
              <a:buAutoNum type="arabicPeriod"/>
            </a:pPr>
            <a:r>
              <a:rPr lang="zh-CN" altLang="en-US" sz="1600" dirty="0" smtClean="0"/>
              <a:t>创建</a:t>
            </a:r>
            <a:r>
              <a:rPr lang="en-US" altLang="zh-CN" sz="1600" dirty="0" smtClean="0"/>
              <a:t>cluster BBOX</a:t>
            </a:r>
            <a:r>
              <a:rPr lang="zh-CN" altLang="en-US" sz="1600" dirty="0" smtClean="0"/>
              <a:t>，后面提升剔除效率</a:t>
            </a:r>
            <a:endParaRPr lang="en-US" altLang="zh-CN" sz="1600" dirty="0" smtClean="0"/>
          </a:p>
          <a:p>
            <a:pPr marL="342900" indent="-342900">
              <a:buAutoNum type="arabicPeriod"/>
            </a:pPr>
            <a:r>
              <a:rPr lang="zh-CN" altLang="en-US" sz="1600" dirty="0" smtClean="0"/>
              <a:t>构造</a:t>
            </a:r>
            <a:r>
              <a:rPr lang="en-US" altLang="zh-CN" sz="1600" dirty="0" smtClean="0"/>
              <a:t>Hi-Z buffer</a:t>
            </a:r>
            <a:r>
              <a:rPr lang="zh-CN" altLang="en-US" sz="1600" dirty="0" smtClean="0"/>
              <a:t>，这个</a:t>
            </a:r>
            <a:r>
              <a:rPr lang="en-US" altLang="zh-CN" sz="1600" dirty="0" smtClean="0"/>
              <a:t>Hi-</a:t>
            </a:r>
            <a:r>
              <a:rPr lang="en-US" altLang="zh-CN" sz="1600" dirty="0" err="1" smtClean="0"/>
              <a:t>Zbuffer</a:t>
            </a:r>
            <a:r>
              <a:rPr lang="zh-CN" altLang="en-US" sz="1600" dirty="0" smtClean="0"/>
              <a:t>可以是上一帧的</a:t>
            </a:r>
            <a:r>
              <a:rPr lang="en-US" altLang="zh-CN" sz="1600" dirty="0" smtClean="0"/>
              <a:t>depth </a:t>
            </a:r>
            <a:r>
              <a:rPr lang="en-US" altLang="zh-CN" sz="1600" dirty="0" err="1" smtClean="0"/>
              <a:t>buffer+reproj</a:t>
            </a:r>
            <a:r>
              <a:rPr lang="zh-CN" altLang="en-US" sz="1600" dirty="0" smtClean="0"/>
              <a:t>也可以是</a:t>
            </a:r>
            <a:r>
              <a:rPr lang="en-US" altLang="zh-CN" sz="1600" dirty="0" smtClean="0"/>
              <a:t>depth </a:t>
            </a:r>
            <a:r>
              <a:rPr lang="en-US" altLang="zh-CN" sz="1600" dirty="0" err="1" smtClean="0"/>
              <a:t>prepass</a:t>
            </a:r>
            <a:endParaRPr lang="en-US" altLang="zh-CN" sz="1600" dirty="0" smtClean="0"/>
          </a:p>
          <a:p>
            <a:pPr marL="342900" indent="-342900">
              <a:buAutoNum type="arabicPeriod"/>
            </a:pPr>
            <a:r>
              <a:rPr lang="zh-CN" altLang="en-US" sz="1600" dirty="0" smtClean="0"/>
              <a:t>在</a:t>
            </a:r>
            <a:r>
              <a:rPr lang="en-US" altLang="zh-CN" sz="1600" dirty="0" smtClean="0"/>
              <a:t>CS</a:t>
            </a:r>
            <a:r>
              <a:rPr lang="zh-CN" altLang="en-US" sz="1600" dirty="0" smtClean="0"/>
              <a:t>中根据</a:t>
            </a:r>
            <a:r>
              <a:rPr lang="en-US" altLang="zh-CN" sz="1600" dirty="0" smtClean="0"/>
              <a:t>HZB</a:t>
            </a:r>
            <a:r>
              <a:rPr lang="zh-CN" altLang="en-US" sz="1600" dirty="0" smtClean="0"/>
              <a:t>做</a:t>
            </a:r>
            <a:r>
              <a:rPr lang="en-US" altLang="zh-CN" sz="1600" dirty="0" smtClean="0"/>
              <a:t>cluster cull 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triangle cull</a:t>
            </a:r>
          </a:p>
          <a:p>
            <a:pPr marL="342900" indent="-342900">
              <a:buAutoNum type="arabicPeriod"/>
            </a:pPr>
            <a:r>
              <a:rPr lang="zh-CN" altLang="en-US" sz="1600" dirty="0" smtClean="0"/>
              <a:t>剔除完以后剩下一堆顶点使用</a:t>
            </a:r>
            <a:r>
              <a:rPr lang="en-US" altLang="zh-CN" sz="1600" dirty="0" smtClean="0"/>
              <a:t>indirect draw </a:t>
            </a:r>
            <a:r>
              <a:rPr lang="zh-CN" altLang="en-US" sz="1600" dirty="0" smtClean="0"/>
              <a:t>提交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8681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Mesh </a:t>
            </a:r>
            <a:r>
              <a:rPr lang="en-US" altLang="zh-CN" dirty="0" err="1" smtClean="0"/>
              <a:t>shader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734" y="1223480"/>
            <a:ext cx="3373024" cy="26560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58" y="1266593"/>
            <a:ext cx="4482745" cy="2569850"/>
          </a:xfrm>
          <a:prstGeom prst="rect">
            <a:avLst/>
          </a:prstGeom>
        </p:spPr>
      </p:pic>
      <p:cxnSp>
        <p:nvCxnSpPr>
          <p:cNvPr id="6" name="直接箭头连接符 5"/>
          <p:cNvCxnSpPr>
            <a:stCxn id="4" idx="3"/>
            <a:endCxn id="3" idx="1"/>
          </p:cNvCxnSpPr>
          <p:nvPr/>
        </p:nvCxnSpPr>
        <p:spPr>
          <a:xfrm>
            <a:off x="4797303" y="2551518"/>
            <a:ext cx="13364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51280" y="4113447"/>
            <a:ext cx="10257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Mesh </a:t>
            </a:r>
            <a:r>
              <a:rPr lang="en-US" altLang="zh-CN" sz="1400" dirty="0" err="1" smtClean="0"/>
              <a:t>shader</a:t>
            </a:r>
            <a:r>
              <a:rPr lang="zh-CN" altLang="en-US" sz="1400" dirty="0" smtClean="0"/>
              <a:t>：不</a:t>
            </a:r>
            <a:r>
              <a:rPr lang="zh-CN" altLang="en-US" sz="1400" dirty="0"/>
              <a:t>需要写入</a:t>
            </a:r>
            <a:r>
              <a:rPr lang="en-US" altLang="zh-CN" sz="1400" dirty="0"/>
              <a:t>memory</a:t>
            </a:r>
            <a:r>
              <a:rPr lang="zh-CN" altLang="en-US" sz="1400" dirty="0" smtClean="0"/>
              <a:t>，</a:t>
            </a:r>
            <a:r>
              <a:rPr lang="zh-CN" altLang="en-US" sz="1400" dirty="0"/>
              <a:t>不需要用</a:t>
            </a:r>
            <a:r>
              <a:rPr lang="en-US" altLang="zh-CN" sz="1400" dirty="0" smtClean="0"/>
              <a:t>storage </a:t>
            </a:r>
            <a:r>
              <a:rPr lang="en-US" altLang="zh-CN" sz="1400" dirty="0"/>
              <a:t>buffer </a:t>
            </a:r>
            <a:r>
              <a:rPr lang="zh-CN" altLang="en-US" sz="1400" dirty="0" smtClean="0"/>
              <a:t>输入</a:t>
            </a:r>
            <a:r>
              <a:rPr lang="zh-CN" altLang="en-US" sz="1400" dirty="0"/>
              <a:t>到</a:t>
            </a:r>
            <a:r>
              <a:rPr lang="en-US" altLang="zh-CN" sz="1400" dirty="0"/>
              <a:t>VS</a:t>
            </a:r>
            <a:r>
              <a:rPr lang="zh-CN" altLang="en-US" sz="1400" dirty="0" smtClean="0"/>
              <a:t>里面。</a:t>
            </a:r>
            <a:r>
              <a:rPr lang="en-US" altLang="zh-CN" sz="1400" dirty="0" err="1"/>
              <a:t>meshshader</a:t>
            </a:r>
            <a:r>
              <a:rPr lang="zh-CN" altLang="en-US" sz="1400" dirty="0"/>
              <a:t>可以直接搞定光栅化之前的所有流程。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1280" y="4760623"/>
            <a:ext cx="1077457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MeshShader</a:t>
            </a:r>
            <a:r>
              <a:rPr lang="zh-CN" altLang="en-US" sz="1400" dirty="0"/>
              <a:t>的具体流程大概是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zh-CN" altLang="en-US" sz="1400" dirty="0" smtClean="0"/>
              <a:t>先</a:t>
            </a:r>
            <a:r>
              <a:rPr lang="zh-CN" altLang="en-US" sz="1400" dirty="0"/>
              <a:t>把原始的</a:t>
            </a:r>
            <a:r>
              <a:rPr lang="en-US" altLang="zh-CN" sz="1400" dirty="0"/>
              <a:t>mesh</a:t>
            </a:r>
            <a:r>
              <a:rPr lang="zh-CN" altLang="en-US" sz="1400" dirty="0"/>
              <a:t>分成多个</a:t>
            </a:r>
            <a:r>
              <a:rPr lang="en-US" altLang="zh-CN" sz="1400" dirty="0" err="1"/>
              <a:t>meshlets</a:t>
            </a:r>
            <a:r>
              <a:rPr lang="zh-CN" altLang="en-US" sz="1400" dirty="0"/>
              <a:t>（这个是需要预计算的，或者</a:t>
            </a:r>
            <a:r>
              <a:rPr lang="en-US" altLang="zh-CN" sz="1400" dirty="0"/>
              <a:t>load</a:t>
            </a:r>
            <a:r>
              <a:rPr lang="zh-CN" altLang="en-US" sz="1400" dirty="0"/>
              <a:t>模型的时候计算）（像</a:t>
            </a:r>
            <a:r>
              <a:rPr lang="en-US" altLang="zh-CN" sz="1400" dirty="0"/>
              <a:t>GPU Driven</a:t>
            </a:r>
            <a:r>
              <a:rPr lang="zh-CN" altLang="en-US" sz="1400" dirty="0"/>
              <a:t>里面的</a:t>
            </a:r>
            <a:r>
              <a:rPr lang="en-US" altLang="zh-CN" sz="1400" dirty="0"/>
              <a:t>clusters</a:t>
            </a:r>
            <a:r>
              <a:rPr lang="zh-CN" altLang="en-US" sz="1400" dirty="0"/>
              <a:t>簇）每一个</a:t>
            </a:r>
            <a:r>
              <a:rPr lang="en-US" altLang="zh-CN" sz="1400" dirty="0" err="1"/>
              <a:t>meshlet</a:t>
            </a:r>
            <a:r>
              <a:rPr lang="zh-CN" altLang="en-US" sz="1400" dirty="0"/>
              <a:t>其实都有自己的</a:t>
            </a:r>
            <a:r>
              <a:rPr lang="en-US" altLang="zh-CN" sz="1400" dirty="0"/>
              <a:t>VB</a:t>
            </a:r>
            <a:r>
              <a:rPr lang="zh-CN" altLang="en-US" sz="1400" dirty="0"/>
              <a:t>和</a:t>
            </a:r>
            <a:r>
              <a:rPr lang="en-US" altLang="zh-CN" sz="1400" dirty="0"/>
              <a:t>IB</a:t>
            </a:r>
            <a:r>
              <a:rPr lang="zh-CN" altLang="en-US" sz="1400" dirty="0"/>
              <a:t>（</a:t>
            </a:r>
            <a:r>
              <a:rPr lang="en-US" altLang="zh-CN" sz="1400" dirty="0"/>
              <a:t>index</a:t>
            </a:r>
            <a:r>
              <a:rPr lang="zh-CN" altLang="en-US" sz="1400" dirty="0"/>
              <a:t>是从</a:t>
            </a:r>
            <a:r>
              <a:rPr lang="en-US" altLang="zh-CN" sz="1400" dirty="0"/>
              <a:t>0</a:t>
            </a:r>
            <a:r>
              <a:rPr lang="zh-CN" altLang="en-US" sz="1400" dirty="0"/>
              <a:t>开始的）每一个</a:t>
            </a:r>
            <a:r>
              <a:rPr lang="en-US" altLang="zh-CN" sz="1400" dirty="0" err="1"/>
              <a:t>meshshader</a:t>
            </a:r>
            <a:r>
              <a:rPr lang="zh-CN" altLang="en-US" sz="1400" dirty="0"/>
              <a:t>线程组都会处理一个</a:t>
            </a:r>
            <a:r>
              <a:rPr lang="en-US" altLang="zh-CN" sz="1400" dirty="0" err="1"/>
              <a:t>meshlet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zh-CN" altLang="en-US" sz="1400" dirty="0" smtClean="0"/>
              <a:t>每</a:t>
            </a:r>
            <a:r>
              <a:rPr lang="zh-CN" altLang="en-US" sz="1400" dirty="0"/>
              <a:t>一个</a:t>
            </a:r>
            <a:r>
              <a:rPr lang="en-US" altLang="zh-CN" sz="1400" dirty="0" err="1"/>
              <a:t>meshlet</a:t>
            </a:r>
            <a:r>
              <a:rPr lang="zh-CN" altLang="en-US" sz="1400" dirty="0"/>
              <a:t>输入到</a:t>
            </a:r>
            <a:r>
              <a:rPr lang="en-US" altLang="zh-CN" sz="1400" dirty="0"/>
              <a:t>task </a:t>
            </a:r>
            <a:r>
              <a:rPr lang="en-US" altLang="zh-CN" sz="1400" dirty="0" err="1"/>
              <a:t>shader</a:t>
            </a:r>
            <a:r>
              <a:rPr lang="zh-CN" altLang="en-US" sz="1400" dirty="0"/>
              <a:t>里面（可以跳过），</a:t>
            </a:r>
            <a:r>
              <a:rPr lang="en-US" altLang="zh-CN" sz="1400" dirty="0" err="1"/>
              <a:t>taskshader</a:t>
            </a:r>
            <a:r>
              <a:rPr lang="zh-CN" altLang="en-US" sz="1400" dirty="0"/>
              <a:t>用于提前剔除整个</a:t>
            </a:r>
            <a:r>
              <a:rPr lang="en-US" altLang="zh-CN" sz="1400" dirty="0" err="1"/>
              <a:t>meshlets</a:t>
            </a:r>
            <a:r>
              <a:rPr lang="zh-CN" altLang="en-US" sz="1400" dirty="0"/>
              <a:t>（</a:t>
            </a:r>
            <a:r>
              <a:rPr lang="en-US" altLang="zh-CN" sz="1400" dirty="0"/>
              <a:t>cluster culling</a:t>
            </a:r>
            <a:r>
              <a:rPr lang="zh-CN" altLang="en-US" sz="1400" dirty="0"/>
              <a:t>），或者做一些</a:t>
            </a:r>
            <a:r>
              <a:rPr lang="en-US" altLang="zh-CN" sz="1400" dirty="0"/>
              <a:t>LOD</a:t>
            </a:r>
            <a:r>
              <a:rPr lang="zh-CN" altLang="en-US" sz="1400" dirty="0"/>
              <a:t>和曲面细分的操作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en-US" altLang="zh-CN" sz="1400" dirty="0" err="1" smtClean="0"/>
              <a:t>taskshader</a:t>
            </a:r>
            <a:r>
              <a:rPr lang="zh-CN" altLang="en-US" sz="1400" dirty="0"/>
              <a:t>会调用很多</a:t>
            </a:r>
            <a:r>
              <a:rPr lang="en-US" altLang="zh-CN" sz="1400" dirty="0"/>
              <a:t>mesh </a:t>
            </a:r>
            <a:r>
              <a:rPr lang="en-US" altLang="zh-CN" sz="1400" dirty="0" err="1"/>
              <a:t>shader</a:t>
            </a:r>
            <a:r>
              <a:rPr lang="zh-CN" altLang="en-US" sz="1400" dirty="0"/>
              <a:t>。</a:t>
            </a:r>
            <a:r>
              <a:rPr lang="en-US" altLang="zh-CN" sz="1400" dirty="0"/>
              <a:t>mesh </a:t>
            </a:r>
            <a:r>
              <a:rPr lang="en-US" altLang="zh-CN" sz="1400" dirty="0" err="1"/>
              <a:t>shader</a:t>
            </a:r>
            <a:r>
              <a:rPr lang="zh-CN" altLang="en-US" sz="1400" dirty="0"/>
              <a:t>里面的操作就和</a:t>
            </a:r>
            <a:r>
              <a:rPr lang="en-US" altLang="zh-CN" sz="1400" dirty="0"/>
              <a:t>CS</a:t>
            </a:r>
            <a:r>
              <a:rPr lang="zh-CN" altLang="en-US" sz="1400" dirty="0"/>
              <a:t>一样了，主要做三角形级别的裁剪剔除（包括视锥体裁剪、亚像素级裁剪等）。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1672938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6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Quad overdraw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11" y="1295498"/>
            <a:ext cx="1535190" cy="15503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50" y="1045585"/>
            <a:ext cx="5007620" cy="21429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85222" y="3721544"/>
            <a:ext cx="4222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在</a:t>
            </a:r>
            <a:r>
              <a:rPr lang="en-US" altLang="zh-CN" sz="1600" dirty="0" smtClean="0"/>
              <a:t>GPU</a:t>
            </a:r>
            <a:r>
              <a:rPr lang="zh-CN" altLang="en-US" sz="1600" dirty="0" smtClean="0"/>
              <a:t>硬件上，实际渲染的时候是按照</a:t>
            </a:r>
            <a:r>
              <a:rPr lang="en-US" altLang="zh-CN" sz="1600" dirty="0" smtClean="0"/>
              <a:t>2x2</a:t>
            </a:r>
            <a:r>
              <a:rPr lang="zh-CN" altLang="en-US" sz="1600" dirty="0" smtClean="0"/>
              <a:t>一个</a:t>
            </a:r>
            <a:r>
              <a:rPr lang="en-US" altLang="zh-CN" sz="1600" dirty="0" smtClean="0"/>
              <a:t>quad</a:t>
            </a:r>
            <a:r>
              <a:rPr lang="zh-CN" altLang="en-US" sz="1600" dirty="0" smtClean="0"/>
              <a:t>来渲染的（并不是我们想象中的一个</a:t>
            </a:r>
            <a:r>
              <a:rPr lang="en-US" altLang="zh-CN" sz="1600" dirty="0" smtClean="0"/>
              <a:t>pixel</a:t>
            </a:r>
            <a:r>
              <a:rPr lang="zh-CN" altLang="en-US" sz="1600" dirty="0" smtClean="0"/>
              <a:t>只花一次）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/>
              <a:t>这</a:t>
            </a:r>
            <a:r>
              <a:rPr lang="zh-CN" altLang="en-US" sz="1600" dirty="0" smtClean="0"/>
              <a:t>是因为一个</a:t>
            </a:r>
            <a:r>
              <a:rPr lang="en-US" altLang="zh-CN" sz="1600" dirty="0" smtClean="0"/>
              <a:t>quad</a:t>
            </a:r>
            <a:r>
              <a:rPr lang="zh-CN" altLang="en-US" sz="1600" dirty="0" smtClean="0"/>
              <a:t>可以计算</a:t>
            </a:r>
            <a:r>
              <a:rPr lang="en-US" altLang="zh-CN" sz="1600" dirty="0" smtClean="0"/>
              <a:t>dx</a:t>
            </a:r>
            <a:r>
              <a:rPr lang="zh-CN" altLang="en-US" sz="1600" dirty="0" smtClean="0"/>
              <a:t>和</a:t>
            </a:r>
            <a:r>
              <a:rPr lang="en-US" altLang="zh-CN" sz="1600" dirty="0" err="1" smtClean="0"/>
              <a:t>dy</a:t>
            </a:r>
            <a:r>
              <a:rPr lang="zh-CN" altLang="en-US" sz="1600" dirty="0" smtClean="0"/>
              <a:t>，以方便光栅化。</a:t>
            </a:r>
            <a:endParaRPr lang="zh-CN" alt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6941431" y="3721544"/>
            <a:ext cx="4222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按照左边这种光栅化的方式，就会有一些小三角形存在</a:t>
            </a:r>
            <a:r>
              <a:rPr lang="en-US" altLang="zh-CN" sz="1600" dirty="0" smtClean="0"/>
              <a:t>quad overdraw</a:t>
            </a:r>
            <a:r>
              <a:rPr lang="zh-CN" altLang="en-US" sz="1600" dirty="0" smtClean="0"/>
              <a:t>的情况，意思就是说一个小三角形，可能只有三个</a:t>
            </a:r>
            <a:r>
              <a:rPr lang="en-US" altLang="zh-CN" sz="1600" dirty="0" smtClean="0"/>
              <a:t>pixel</a:t>
            </a:r>
            <a:r>
              <a:rPr lang="zh-CN" altLang="en-US" sz="1600" dirty="0" smtClean="0"/>
              <a:t>有用，但是实际上要渲染</a:t>
            </a:r>
            <a:r>
              <a:rPr lang="en-US" altLang="zh-CN" sz="1600" dirty="0" smtClean="0"/>
              <a:t>12</a:t>
            </a:r>
            <a:r>
              <a:rPr lang="zh-CN" altLang="en-US" sz="1600" dirty="0" smtClean="0"/>
              <a:t>个</a:t>
            </a:r>
            <a:r>
              <a:rPr lang="en-US" altLang="zh-CN" sz="1600" dirty="0" smtClean="0"/>
              <a:t>pixel</a:t>
            </a:r>
            <a:r>
              <a:rPr lang="zh-CN" altLang="en-US" sz="1600" dirty="0" smtClean="0"/>
              <a:t>，如上所示。最差的情况下会有</a:t>
            </a:r>
            <a:r>
              <a:rPr lang="en-US" altLang="zh-CN" sz="1600" dirty="0" smtClean="0"/>
              <a:t>3x</a:t>
            </a:r>
            <a:r>
              <a:rPr lang="zh-CN" altLang="en-US" sz="1600" dirty="0" smtClean="0"/>
              <a:t>的浪费。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724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2344</Words>
  <Application>Microsoft Office PowerPoint</Application>
  <PresentationFormat>宽屏</PresentationFormat>
  <Paragraphs>206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-apple-system</vt:lpstr>
      <vt:lpstr>Lato</vt:lpstr>
      <vt:lpstr>Poppins SemiBold</vt:lpstr>
      <vt:lpstr>等线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zhengtianji</dc:creator>
  <cp:lastModifiedBy>Windows 用户</cp:lastModifiedBy>
  <cp:revision>178</cp:revision>
  <dcterms:created xsi:type="dcterms:W3CDTF">2021-06-02T02:21:23Z</dcterms:created>
  <dcterms:modified xsi:type="dcterms:W3CDTF">2021-06-30T15:49:04Z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(2)2p3FkWzzJNv7vqF9g+U8SUQxXJzSet5puyelb5MtRPcV1gvypShotP2aN4Fo/ew/lWX8Qyn9
G8XZE91//xLiaqsaGAMukyD0mpE3p3qiKiNtO3cliCR/rlQXncf6HEfHzVVLHiUhc9r0TQPw
LiefcUdSNGGqgOujB1NfU8jNIpHZ2aySk2mI9q3FH6APTGan33gHzJOIbkKy8AtcmDEQ20JW
pTL7qKBlEw0rHxwjda</vt:lpwstr>
  </property>
  <property fmtid="{D5CDD505-2E9C-101B-9397-08002B2CF9AE}" pid="3" name="_2015_ms_pID_7253431">
    <vt:lpwstr>WdORwjCh7gLQu1wGZX1XSe37rKOuCOzqOvCaoGSwgvnrRduoe3gl7o
v3WlJt0XTAEL3oX0tphvPntzYAvnYSpbtTqtwe7Mcm08FwUVcoQUtDPxD4TVBlhIfKRpXncc
eMIECusk5rNdiI+nFWjRjFIIM4WZ0wY2XgE200egDwN8jtDT6UMKMyF0c0wtRCOLrwyoEA9U
nqHkXCr9SFpNru1F</vt:lpwstr>
  </property>
  <property fmtid="{D5CDD505-2E9C-101B-9397-08002B2CF9AE}" pid="4" name="_readonly">
    <vt:lpwstr/>
  </property>
  <property fmtid="{D5CDD505-2E9C-101B-9397-08002B2CF9AE}" pid="5" name="_change">
    <vt:lpwstr/>
  </property>
  <property fmtid="{D5CDD505-2E9C-101B-9397-08002B2CF9AE}" pid="6" name="_full-control">
    <vt:lpwstr/>
  </property>
  <property fmtid="{D5CDD505-2E9C-101B-9397-08002B2CF9AE}" pid="7" name="sflag">
    <vt:lpwstr>1622424696</vt:lpwstr>
  </property>
</Properties>
</file>